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2"/>
  </p:sldMasterIdLst>
  <p:notesMasterIdLst>
    <p:notesMasterId r:id="rId48"/>
  </p:notesMasterIdLst>
  <p:sldIdLst>
    <p:sldId id="257" r:id="rId3"/>
    <p:sldId id="263" r:id="rId4"/>
    <p:sldId id="279" r:id="rId5"/>
    <p:sldId id="275" r:id="rId6"/>
    <p:sldId id="304" r:id="rId7"/>
    <p:sldId id="274" r:id="rId8"/>
    <p:sldId id="323" r:id="rId9"/>
    <p:sldId id="305" r:id="rId10"/>
    <p:sldId id="313" r:id="rId11"/>
    <p:sldId id="315" r:id="rId12"/>
    <p:sldId id="316" r:id="rId13"/>
    <p:sldId id="317" r:id="rId14"/>
    <p:sldId id="318" r:id="rId15"/>
    <p:sldId id="319" r:id="rId16"/>
    <p:sldId id="320" r:id="rId17"/>
    <p:sldId id="321" r:id="rId18"/>
    <p:sldId id="322" r:id="rId19"/>
    <p:sldId id="306" r:id="rId20"/>
    <p:sldId id="309" r:id="rId21"/>
    <p:sldId id="310" r:id="rId22"/>
    <p:sldId id="311" r:id="rId23"/>
    <p:sldId id="312" r:id="rId24"/>
    <p:sldId id="280" r:id="rId25"/>
    <p:sldId id="296" r:id="rId26"/>
    <p:sldId id="297" r:id="rId27"/>
    <p:sldId id="298" r:id="rId28"/>
    <p:sldId id="292" r:id="rId29"/>
    <p:sldId id="286" r:id="rId30"/>
    <p:sldId id="283" r:id="rId31"/>
    <p:sldId id="284" r:id="rId32"/>
    <p:sldId id="272" r:id="rId33"/>
    <p:sldId id="265" r:id="rId34"/>
    <p:sldId id="299" r:id="rId35"/>
    <p:sldId id="266" r:id="rId36"/>
    <p:sldId id="288" r:id="rId37"/>
    <p:sldId id="307" r:id="rId38"/>
    <p:sldId id="308" r:id="rId39"/>
    <p:sldId id="301" r:id="rId40"/>
    <p:sldId id="289" r:id="rId41"/>
    <p:sldId id="290" r:id="rId42"/>
    <p:sldId id="293" r:id="rId43"/>
    <p:sldId id="294" r:id="rId44"/>
    <p:sldId id="302" r:id="rId45"/>
    <p:sldId id="295" r:id="rId46"/>
    <p:sldId id="26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CCFF33"/>
    <a:srgbClr val="FF66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5" d="100"/>
          <a:sy n="65" d="100"/>
        </p:scale>
        <p:origin x="858" y="66"/>
      </p:cViewPr>
      <p:guideLst>
        <p:guide orient="horz" pos="2160"/>
        <p:guide pos="3840"/>
      </p:guideLst>
    </p:cSldViewPr>
  </p:slideViewPr>
  <p:notesTextViewPr>
    <p:cViewPr>
      <p:scale>
        <a:sx n="1" d="1"/>
        <a:sy n="1" d="1"/>
      </p:scale>
      <p:origin x="0" y="0"/>
    </p:cViewPr>
  </p:notesTextViewPr>
  <p:sorterViewPr>
    <p:cViewPr>
      <p:scale>
        <a:sx n="100" d="100"/>
        <a:sy n="100" d="100"/>
      </p:scale>
      <p:origin x="0" y="-179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941C23-5F46-4909-9DAA-E5415D6CD4EF}" type="datetimeFigureOut">
              <a:rPr lang="en-US" smtClean="0"/>
              <a:t>8/13/2019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EE6A58-1D12-483C-B598-97C81BB20232}" type="slidenum">
              <a:rPr lang="en-US" smtClean="0"/>
              <a:t>‹#›</a:t>
            </a:fld>
            <a:endParaRPr lang="en-US"/>
          </a:p>
        </p:txBody>
      </p:sp>
    </p:spTree>
    <p:extLst>
      <p:ext uri="{BB962C8B-B14F-4D97-AF65-F5344CB8AC3E}">
        <p14:creationId xmlns:p14="http://schemas.microsoft.com/office/powerpoint/2010/main" val="3876641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2A4FB7-C36D-4DC3-861A-C07353E6F882}" type="datetime1">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2" name="Title 1"/>
          <p:cNvSpPr>
            <a:spLocks noGrp="1"/>
          </p:cNvSpPr>
          <p:nvPr>
            <p:ph type="ctrTitle"/>
          </p:nvPr>
        </p:nvSpPr>
        <p:spPr>
          <a:xfrm>
            <a:off x="1524000" y="1041400"/>
            <a:ext cx="9144000" cy="2387600"/>
          </a:xfrm>
        </p:spPr>
        <p:txBody>
          <a:bodyPr anchor="b"/>
          <a:lstStyle>
            <a:lvl1pPr algn="l">
              <a:defRPr sz="6000">
                <a:solidFill>
                  <a:schemeClr val="tx2"/>
                </a:solidFill>
              </a:defRPr>
            </a:lvl1pPr>
          </a:lstStyle>
          <a:p>
            <a:r>
              <a:rPr lang="en-US" smtClean="0"/>
              <a:t>Click to edit Master title style</a:t>
            </a:r>
            <a:endParaRPr lang="en-US"/>
          </a:p>
        </p:txBody>
      </p:sp>
    </p:spTree>
    <p:extLst>
      <p:ext uri="{BB962C8B-B14F-4D97-AF65-F5344CB8AC3E}">
        <p14:creationId xmlns:p14="http://schemas.microsoft.com/office/powerpoint/2010/main" val="2483261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2FFD6F-3B34-4ED5-9412-287BB9D0383C}" type="datetime1">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17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662A84-AB45-4202-8F7F-3401B3029053}" type="datetime1">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Tree>
    <p:extLst>
      <p:ext uri="{BB962C8B-B14F-4D97-AF65-F5344CB8AC3E}">
        <p14:creationId xmlns:p14="http://schemas.microsoft.com/office/powerpoint/2010/main" val="2446235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711A36-DFAA-4BFD-9B62-06CC37E681CA}" type="datetime1">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2466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F54517-1318-4D59-8565-39BC57437C7D}" type="datetime1">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2D6987-FB6D-4DB8-81B8-AD0F35E3BB5F}" type="slidenum">
              <a:rPr lang="en-US" smtClean="0"/>
              <a:t>‹#›</a:t>
            </a:fld>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2" name="Title 1"/>
          <p:cNvSpPr>
            <a:spLocks noGrp="1"/>
          </p:cNvSpPr>
          <p:nvPr>
            <p:ph type="title"/>
          </p:nvPr>
        </p:nvSpPr>
        <p:spPr>
          <a:xfrm>
            <a:off x="831850" y="1709738"/>
            <a:ext cx="10515600" cy="2862262"/>
          </a:xfrm>
        </p:spPr>
        <p:txBody>
          <a:bodyPr anchor="b"/>
          <a:lstStyle>
            <a:lvl1pPr>
              <a:defRPr sz="6000"/>
            </a:lvl1pPr>
          </a:lstStyle>
          <a:p>
            <a:r>
              <a:rPr lang="en-US" smtClean="0"/>
              <a:t>Click to edit Master title style</a:t>
            </a:r>
            <a:endParaRPr lang="en-US"/>
          </a:p>
        </p:txBody>
      </p:sp>
    </p:spTree>
    <p:extLst>
      <p:ext uri="{BB962C8B-B14F-4D97-AF65-F5344CB8AC3E}">
        <p14:creationId xmlns:p14="http://schemas.microsoft.com/office/powerpoint/2010/main" val="1233611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17F6056-408D-4F13-BA37-36D90B8F49C0}" type="datetime1">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
        <p:nvSpPr>
          <p:cNvPr id="4" name="Content Placeholder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1872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29E8F29C-9BA8-4499-B2DE-59253C924C9B}" type="datetime1">
              <a:rPr lang="en-US" smtClean="0"/>
              <a:t>8/13/2019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2D6987-FB6D-4DB8-81B8-AD0F35E3BB5F}" type="slidenum">
              <a:rPr lang="en-US" smtClean="0"/>
              <a:t>‹#›</a:t>
            </a:fld>
            <a:endParaRPr lang="en-US"/>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31850" y="2193925"/>
            <a:ext cx="515620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831850" y="274638"/>
            <a:ext cx="105156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110092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C40175E-02AD-4E8F-9A17-CBB82F079F1E}" type="datetime1">
              <a:rPr lang="en-US" smtClean="0"/>
              <a:t>8/13/2019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2D6987-FB6D-4DB8-81B8-AD0F35E3BB5F}"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840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927E0B-FD24-44AC-AEA6-1DE5B3BA755D}" type="datetime1">
              <a:rPr lang="en-US" smtClean="0"/>
              <a:t>8/13/2019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2D6987-FB6D-4DB8-81B8-AD0F35E3BB5F}" type="slidenum">
              <a:rPr lang="en-US" smtClean="0"/>
              <a:t>‹#›</a:t>
            </a:fld>
            <a:endParaRPr lang="en-US"/>
          </a:p>
        </p:txBody>
      </p:sp>
    </p:spTree>
    <p:extLst>
      <p:ext uri="{BB962C8B-B14F-4D97-AF65-F5344CB8AC3E}">
        <p14:creationId xmlns:p14="http://schemas.microsoft.com/office/powerpoint/2010/main" val="2497625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57CE06D-CDE1-487B-94E2-A19BC499B4E4}" type="datetime1">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943659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EF9AA1-F1FF-42D3-B06E-D3861E5F49F9}" type="datetime1">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2D6987-FB6D-4DB8-81B8-AD0F35E3BB5F}" type="slidenum">
              <a:rPr lang="en-US" smtClean="0"/>
              <a:t>‹#›</a:t>
            </a:fld>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252229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50571-1931-41D7-895A-97BC5AB71E68}" type="datetime1">
              <a:rPr lang="en-US" smtClean="0"/>
              <a:t>8/13/2019</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D6987-FB6D-4DB8-81B8-AD0F35E3BB5F}" type="slidenum">
              <a:rPr lang="en-US" smtClean="0"/>
              <a:t>‹#›</a:t>
            </a:fld>
            <a:endParaRPr lang="en-US"/>
          </a:p>
        </p:txBody>
      </p:sp>
    </p:spTree>
    <p:extLst>
      <p:ext uri="{BB962C8B-B14F-4D97-AF65-F5344CB8AC3E}">
        <p14:creationId xmlns:p14="http://schemas.microsoft.com/office/powerpoint/2010/main" val="981562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brohrer.github.io/data_science_archetypes.html"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hackernoon.com/the-ai-hierarchy-of-needs-18f111fcc007"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hyperlink" Target="https://www.edureka.co/blog/types-of-data-scientis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deon.drivendata.org/" TargetMode="External"/><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mckinsey.com/mgi/publications/big_data/index.asp"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datascienceweekly.org/articles/the-simple-process-to-get-real-world-data-science-experience"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datakind.org/projects" TargetMode="External"/><Relationship Id="rId2" Type="http://schemas.openxmlformats.org/officeDocument/2006/relationships/hyperlink" Target="http://www.data.gov/applications"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demos.datasciencedojo.com/" TargetMode="External"/><Relationship Id="rId4" Type="http://schemas.openxmlformats.org/officeDocument/2006/relationships/hyperlink" Target="https://theartandscienceofdata.wordpress.com/2017/06/01/the-billionaire-clusters/"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brohrer.github.io/imposter_syndrome.html"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0467" y="5531499"/>
            <a:ext cx="9144000" cy="1129553"/>
          </a:xfrm>
        </p:spPr>
        <p:txBody>
          <a:bodyPr/>
          <a:lstStyle/>
          <a:p>
            <a:pPr algn="ctr"/>
            <a:r>
              <a:rPr lang="en-US" b="1" dirty="0" smtClean="0">
                <a:solidFill>
                  <a:schemeClr val="accent4">
                    <a:lumMod val="50000"/>
                  </a:schemeClr>
                </a:solidFill>
              </a:rPr>
              <a:t>Data Scientist</a:t>
            </a:r>
            <a:endParaRPr lang="en-US" b="1" dirty="0">
              <a:solidFill>
                <a:schemeClr val="accent4">
                  <a:lumMod val="50000"/>
                </a:schemeClr>
              </a:solidFill>
            </a:endParaRPr>
          </a:p>
        </p:txBody>
      </p:sp>
      <p:pic>
        <p:nvPicPr>
          <p:cNvPr id="3" name="Picture 2"/>
          <p:cNvPicPr>
            <a:picLocks noChangeAspect="1"/>
          </p:cNvPicPr>
          <p:nvPr/>
        </p:nvPicPr>
        <p:blipFill>
          <a:blip r:embed="rId2"/>
          <a:stretch>
            <a:fillRect/>
          </a:stretch>
        </p:blipFill>
        <p:spPr>
          <a:xfrm>
            <a:off x="3572515" y="1408870"/>
            <a:ext cx="5046429" cy="4319577"/>
          </a:xfrm>
          <a:prstGeom prst="ellipse">
            <a:avLst/>
          </a:prstGeom>
          <a:ln>
            <a:noFill/>
          </a:ln>
          <a:effectLst>
            <a:softEdge rad="112500"/>
          </a:effectLst>
        </p:spPr>
      </p:pic>
      <p:sp>
        <p:nvSpPr>
          <p:cNvPr id="4" name="Rectangle 3"/>
          <p:cNvSpPr/>
          <p:nvPr/>
        </p:nvSpPr>
        <p:spPr>
          <a:xfrm>
            <a:off x="4387569" y="279317"/>
            <a:ext cx="3416320" cy="923330"/>
          </a:xfrm>
          <a:prstGeom prst="rect">
            <a:avLst/>
          </a:prstGeom>
        </p:spPr>
        <p:txBody>
          <a:bodyPr wrap="none">
            <a:spAutoFit/>
          </a:bodyPr>
          <a:lstStyle/>
          <a:p>
            <a:pPr lvl="0" algn="ctr"/>
            <a:r>
              <a:rPr lang="en-US" sz="5400" dirty="0">
                <a:ln w="0"/>
                <a:solidFill>
                  <a:schemeClr val="accent2">
                    <a:lumMod val="75000"/>
                  </a:schemeClr>
                </a:solidFill>
                <a:effectLst>
                  <a:outerShdw blurRad="38100" dist="19050" dir="2700000" algn="tl" rotWithShape="0">
                    <a:srgbClr val="000000">
                      <a:alpha val="40000"/>
                    </a:srgbClr>
                  </a:outerShdw>
                </a:effectLst>
                <a:latin typeface="Arial" panose="020B0604020202020204" pitchFamily="34" charset="0"/>
                <a:cs typeface="Arial" panose="020B0604020202020204" pitchFamily="34" charset="0"/>
              </a:rPr>
              <a:t>WQD7001</a:t>
            </a:r>
          </a:p>
        </p:txBody>
      </p:sp>
    </p:spTree>
    <p:extLst>
      <p:ext uri="{BB962C8B-B14F-4D97-AF65-F5344CB8AC3E}">
        <p14:creationId xmlns:p14="http://schemas.microsoft.com/office/powerpoint/2010/main" val="1756136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10</a:t>
            </a:fld>
            <a:endParaRPr lang="en-US"/>
          </a:p>
        </p:txBody>
      </p:sp>
      <p:sp>
        <p:nvSpPr>
          <p:cNvPr id="3" name="Content Placeholder 2"/>
          <p:cNvSpPr>
            <a:spLocks noGrp="1"/>
          </p:cNvSpPr>
          <p:nvPr>
            <p:ph idx="1"/>
          </p:nvPr>
        </p:nvSpPr>
        <p:spPr>
          <a:xfrm>
            <a:off x="675967" y="1353676"/>
            <a:ext cx="11255477" cy="4351338"/>
          </a:xfrm>
        </p:spPr>
        <p:txBody>
          <a:bodyPr/>
          <a:lstStyle/>
          <a:p>
            <a:pPr marL="0" indent="0">
              <a:buNone/>
            </a:pPr>
            <a:r>
              <a:rPr lang="en-US" dirty="0"/>
              <a:t>There are several aspects of data analysis, the process of taking data and turning it into information that we can use to make a decision.</a:t>
            </a:r>
          </a:p>
          <a:p>
            <a:r>
              <a:rPr lang="en-US" b="1" dirty="0" smtClean="0"/>
              <a:t>Domain </a:t>
            </a:r>
            <a:r>
              <a:rPr lang="en-US" b="1" dirty="0"/>
              <a:t>knowledge </a:t>
            </a:r>
            <a:r>
              <a:rPr lang="en-US" dirty="0"/>
              <a:t>- translate a business need to a question, make accuracy-cost </a:t>
            </a:r>
            <a:r>
              <a:rPr lang="en-US" dirty="0" smtClean="0"/>
              <a:t>trade-offs.</a:t>
            </a:r>
          </a:p>
          <a:p>
            <a:r>
              <a:rPr lang="en-US" b="1" dirty="0"/>
              <a:t>Research</a:t>
            </a:r>
            <a:r>
              <a:rPr lang="en-US" dirty="0"/>
              <a:t> - gather the data, design and conduct </a:t>
            </a:r>
            <a:r>
              <a:rPr lang="en-US" dirty="0" smtClean="0"/>
              <a:t>experiments.</a:t>
            </a:r>
          </a:p>
          <a:p>
            <a:r>
              <a:rPr lang="en-US" b="1" dirty="0" smtClean="0"/>
              <a:t>Interpretation</a:t>
            </a:r>
            <a:r>
              <a:rPr lang="en-US" dirty="0" smtClean="0"/>
              <a:t> </a:t>
            </a:r>
            <a:r>
              <a:rPr lang="en-US" dirty="0"/>
              <a:t>- Summarize and aggregate, visualize, apply statistical tools </a:t>
            </a:r>
          </a:p>
          <a:p>
            <a:endParaRPr lang="en-US" dirty="0"/>
          </a:p>
          <a:p>
            <a:endParaRPr lang="en-US" dirty="0"/>
          </a:p>
          <a:p>
            <a:endParaRPr lang="en-US" dirty="0"/>
          </a:p>
        </p:txBody>
      </p:sp>
      <p:sp>
        <p:nvSpPr>
          <p:cNvPr id="4" name="Title 3"/>
          <p:cNvSpPr>
            <a:spLocks noGrp="1"/>
          </p:cNvSpPr>
          <p:nvPr>
            <p:ph type="title"/>
          </p:nvPr>
        </p:nvSpPr>
        <p:spPr>
          <a:xfrm>
            <a:off x="838200" y="114403"/>
            <a:ext cx="10515600" cy="1109714"/>
          </a:xfrm>
        </p:spPr>
        <p:txBody>
          <a:bodyPr/>
          <a:lstStyle/>
          <a:p>
            <a:pPr algn="ctr"/>
            <a:r>
              <a:rPr lang="en-US" b="1" dirty="0" smtClean="0"/>
              <a:t>Data Analysis</a:t>
            </a:r>
            <a:endParaRPr lang="en-US" b="1" dirty="0"/>
          </a:p>
        </p:txBody>
      </p:sp>
    </p:spTree>
    <p:extLst>
      <p:ext uri="{BB962C8B-B14F-4D97-AF65-F5344CB8AC3E}">
        <p14:creationId xmlns:p14="http://schemas.microsoft.com/office/powerpoint/2010/main" val="203894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11</a:t>
            </a:fld>
            <a:endParaRPr lang="en-US"/>
          </a:p>
        </p:txBody>
      </p:sp>
      <p:sp>
        <p:nvSpPr>
          <p:cNvPr id="3" name="Content Placeholder 2"/>
          <p:cNvSpPr>
            <a:spLocks noGrp="1"/>
          </p:cNvSpPr>
          <p:nvPr>
            <p:ph idx="1"/>
          </p:nvPr>
        </p:nvSpPr>
        <p:spPr>
          <a:xfrm>
            <a:off x="675967" y="1338929"/>
            <a:ext cx="11004755" cy="1713987"/>
          </a:xfrm>
        </p:spPr>
        <p:txBody>
          <a:bodyPr>
            <a:normAutofit lnSpcReduction="10000"/>
          </a:bodyPr>
          <a:lstStyle/>
          <a:p>
            <a:pPr marL="0" indent="0">
              <a:buNone/>
            </a:pPr>
            <a:r>
              <a:rPr lang="en-US" dirty="0"/>
              <a:t>Data modeling also has several major </a:t>
            </a:r>
            <a:r>
              <a:rPr lang="en-US" dirty="0" smtClean="0"/>
              <a:t>subcategories, often </a:t>
            </a:r>
            <a:r>
              <a:rPr lang="en-US" dirty="0"/>
              <a:t>referred to as machine learning. </a:t>
            </a:r>
            <a:endParaRPr lang="en-US" dirty="0" smtClean="0"/>
          </a:p>
          <a:p>
            <a:pPr marL="0" indent="0">
              <a:buNone/>
            </a:pPr>
            <a:r>
              <a:rPr lang="en-US" dirty="0" smtClean="0"/>
              <a:t>Creating </a:t>
            </a:r>
            <a:r>
              <a:rPr lang="en-US" dirty="0"/>
              <a:t>a simplified description of your data that you can use to make estimates for data that you have not measured. </a:t>
            </a:r>
          </a:p>
        </p:txBody>
      </p:sp>
      <p:sp>
        <p:nvSpPr>
          <p:cNvPr id="4" name="Title 3"/>
          <p:cNvSpPr>
            <a:spLocks noGrp="1"/>
          </p:cNvSpPr>
          <p:nvPr>
            <p:ph type="title"/>
          </p:nvPr>
        </p:nvSpPr>
        <p:spPr>
          <a:xfrm>
            <a:off x="838200" y="120572"/>
            <a:ext cx="10515600" cy="885315"/>
          </a:xfrm>
        </p:spPr>
        <p:txBody>
          <a:bodyPr/>
          <a:lstStyle/>
          <a:p>
            <a:pPr algn="ctr"/>
            <a:r>
              <a:rPr lang="en-US" b="1" dirty="0" smtClean="0"/>
              <a:t>Data Modeling</a:t>
            </a:r>
            <a:endParaRPr lang="en-US" b="1" dirty="0"/>
          </a:p>
        </p:txBody>
      </p:sp>
      <p:sp>
        <p:nvSpPr>
          <p:cNvPr id="5" name="Rectangle 4"/>
          <p:cNvSpPr/>
          <p:nvPr/>
        </p:nvSpPr>
        <p:spPr>
          <a:xfrm>
            <a:off x="675967" y="3164201"/>
            <a:ext cx="10857272" cy="954107"/>
          </a:xfrm>
          <a:prstGeom prst="rect">
            <a:avLst/>
          </a:prstGeom>
          <a:solidFill>
            <a:srgbClr val="FFC000"/>
          </a:solidFill>
        </p:spPr>
        <p:txBody>
          <a:bodyPr wrap="square">
            <a:spAutoFit/>
          </a:bodyPr>
          <a:lstStyle/>
          <a:p>
            <a:pPr algn="just"/>
            <a:r>
              <a:rPr lang="en-US" sz="2800" b="1" dirty="0"/>
              <a:t>Supervised learning </a:t>
            </a:r>
            <a:r>
              <a:rPr lang="en-US" sz="2800" dirty="0"/>
              <a:t>- classification, regression, anomaly detection</a:t>
            </a:r>
          </a:p>
        </p:txBody>
      </p:sp>
      <p:sp>
        <p:nvSpPr>
          <p:cNvPr id="6" name="Rectangle 5"/>
          <p:cNvSpPr/>
          <p:nvPr/>
        </p:nvSpPr>
        <p:spPr>
          <a:xfrm>
            <a:off x="675965" y="4288068"/>
            <a:ext cx="10857273" cy="954107"/>
          </a:xfrm>
          <a:prstGeom prst="rect">
            <a:avLst/>
          </a:prstGeom>
          <a:solidFill>
            <a:srgbClr val="00B0F0"/>
          </a:solidFill>
        </p:spPr>
        <p:txBody>
          <a:bodyPr wrap="square">
            <a:spAutoFit/>
          </a:bodyPr>
          <a:lstStyle/>
          <a:p>
            <a:pPr algn="just"/>
            <a:r>
              <a:rPr lang="en-US" sz="2800" b="1" dirty="0"/>
              <a:t>Unsupervised learning </a:t>
            </a:r>
            <a:r>
              <a:rPr lang="en-US" sz="2800" dirty="0"/>
              <a:t>- clustering, dimensionality reduction, anomaly detection</a:t>
            </a:r>
          </a:p>
        </p:txBody>
      </p:sp>
      <p:sp>
        <p:nvSpPr>
          <p:cNvPr id="7" name="Rectangle 6"/>
          <p:cNvSpPr/>
          <p:nvPr/>
        </p:nvSpPr>
        <p:spPr>
          <a:xfrm>
            <a:off x="675965" y="5402243"/>
            <a:ext cx="10857273" cy="954107"/>
          </a:xfrm>
          <a:prstGeom prst="rect">
            <a:avLst/>
          </a:prstGeom>
          <a:solidFill>
            <a:srgbClr val="CCFF33"/>
          </a:solidFill>
        </p:spPr>
        <p:txBody>
          <a:bodyPr wrap="square">
            <a:spAutoFit/>
          </a:bodyPr>
          <a:lstStyle/>
          <a:p>
            <a:pPr algn="just"/>
            <a:r>
              <a:rPr lang="en-US" sz="2800" b="1" dirty="0"/>
              <a:t>Custom algorithm development </a:t>
            </a:r>
            <a:r>
              <a:rPr lang="en-US" sz="2800" dirty="0"/>
              <a:t>- feature engineering, numerical optimization</a:t>
            </a:r>
          </a:p>
        </p:txBody>
      </p:sp>
    </p:spTree>
    <p:extLst>
      <p:ext uri="{BB962C8B-B14F-4D97-AF65-F5344CB8AC3E}">
        <p14:creationId xmlns:p14="http://schemas.microsoft.com/office/powerpoint/2010/main" val="35502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12</a:t>
            </a:fld>
            <a:endParaRPr lang="en-US"/>
          </a:p>
        </p:txBody>
      </p:sp>
      <p:sp>
        <p:nvSpPr>
          <p:cNvPr id="3" name="Content Placeholder 2"/>
          <p:cNvSpPr>
            <a:spLocks noGrp="1"/>
          </p:cNvSpPr>
          <p:nvPr>
            <p:ph idx="1"/>
          </p:nvPr>
        </p:nvSpPr>
        <p:spPr>
          <a:xfrm>
            <a:off x="750937" y="1084648"/>
            <a:ext cx="10515600" cy="873329"/>
          </a:xfrm>
        </p:spPr>
        <p:txBody>
          <a:bodyPr/>
          <a:lstStyle/>
          <a:p>
            <a:pPr marL="0" indent="0">
              <a:buNone/>
            </a:pPr>
            <a:r>
              <a:rPr lang="en-US" dirty="0"/>
              <a:t>Data engineering is the third pillar of data science. It has a few major areas</a:t>
            </a:r>
            <a:r>
              <a:rPr lang="en-US" dirty="0" smtClean="0"/>
              <a:t>.</a:t>
            </a:r>
          </a:p>
          <a:p>
            <a:pPr marL="0" indent="0">
              <a:buNone/>
            </a:pPr>
            <a:endParaRPr lang="en-US" dirty="0"/>
          </a:p>
        </p:txBody>
      </p:sp>
      <p:sp>
        <p:nvSpPr>
          <p:cNvPr id="4" name="Title 3"/>
          <p:cNvSpPr>
            <a:spLocks noGrp="1"/>
          </p:cNvSpPr>
          <p:nvPr>
            <p:ph type="title"/>
          </p:nvPr>
        </p:nvSpPr>
        <p:spPr>
          <a:xfrm>
            <a:off x="838200" y="0"/>
            <a:ext cx="10515600" cy="968017"/>
          </a:xfrm>
        </p:spPr>
        <p:txBody>
          <a:bodyPr/>
          <a:lstStyle/>
          <a:p>
            <a:pPr algn="ctr"/>
            <a:r>
              <a:rPr lang="en-US" b="1" dirty="0" smtClean="0"/>
              <a:t>Data Engineering</a:t>
            </a:r>
            <a:endParaRPr lang="en-US" b="1" dirty="0"/>
          </a:p>
        </p:txBody>
      </p:sp>
      <p:sp>
        <p:nvSpPr>
          <p:cNvPr id="5" name="Rectangle 4"/>
          <p:cNvSpPr/>
          <p:nvPr/>
        </p:nvSpPr>
        <p:spPr>
          <a:xfrm>
            <a:off x="750937" y="2010059"/>
            <a:ext cx="10341077" cy="1692771"/>
          </a:xfrm>
          <a:prstGeom prst="rect">
            <a:avLst/>
          </a:prstGeom>
          <a:solidFill>
            <a:schemeClr val="accent4">
              <a:lumMod val="60000"/>
              <a:lumOff val="40000"/>
            </a:schemeClr>
          </a:solidFill>
        </p:spPr>
        <p:txBody>
          <a:bodyPr wrap="square">
            <a:spAutoFit/>
          </a:bodyPr>
          <a:lstStyle/>
          <a:p>
            <a:pPr algn="just"/>
            <a:r>
              <a:rPr lang="fr-FR" sz="2600" b="1" dirty="0"/>
              <a:t>Data management </a:t>
            </a:r>
            <a:r>
              <a:rPr lang="fr-FR" sz="2600" dirty="0"/>
              <a:t>- </a:t>
            </a:r>
            <a:r>
              <a:rPr lang="en-US" sz="2600" dirty="0"/>
              <a:t>is the exercise of storing, moving, and handling </a:t>
            </a:r>
            <a:r>
              <a:rPr lang="en-US" sz="2600" dirty="0" smtClean="0"/>
              <a:t>data. </a:t>
            </a:r>
          </a:p>
          <a:p>
            <a:pPr algn="just"/>
            <a:r>
              <a:rPr lang="fr-FR" sz="2600" dirty="0" err="1" smtClean="0"/>
              <a:t>Include</a:t>
            </a:r>
            <a:r>
              <a:rPr lang="fr-FR" sz="2600" dirty="0" smtClean="0"/>
              <a:t> data base </a:t>
            </a:r>
            <a:r>
              <a:rPr lang="fr-FR" sz="2600" dirty="0"/>
              <a:t>management, pipeline construction, data </a:t>
            </a:r>
            <a:r>
              <a:rPr lang="fr-FR" sz="2600" dirty="0" smtClean="0"/>
              <a:t>collection.</a:t>
            </a:r>
            <a:endParaRPr lang="fr-FR" sz="2600" dirty="0"/>
          </a:p>
        </p:txBody>
      </p:sp>
      <p:sp>
        <p:nvSpPr>
          <p:cNvPr id="6" name="Rectangle 5"/>
          <p:cNvSpPr/>
          <p:nvPr/>
        </p:nvSpPr>
        <p:spPr>
          <a:xfrm>
            <a:off x="750937" y="3985574"/>
            <a:ext cx="10341077" cy="1292662"/>
          </a:xfrm>
          <a:prstGeom prst="rect">
            <a:avLst/>
          </a:prstGeom>
          <a:solidFill>
            <a:schemeClr val="accent1">
              <a:lumMod val="60000"/>
              <a:lumOff val="40000"/>
            </a:schemeClr>
          </a:solidFill>
        </p:spPr>
        <p:txBody>
          <a:bodyPr wrap="square">
            <a:spAutoFit/>
          </a:bodyPr>
          <a:lstStyle/>
          <a:p>
            <a:pPr algn="just"/>
            <a:r>
              <a:rPr lang="en-US" sz="2600" b="1" dirty="0"/>
              <a:t>Production</a:t>
            </a:r>
            <a:r>
              <a:rPr lang="en-US" sz="2600" dirty="0"/>
              <a:t> – taking code that works well in a prototype and making it ready for operation in the wider world.</a:t>
            </a:r>
          </a:p>
          <a:p>
            <a:r>
              <a:rPr lang="en-US" sz="2600" dirty="0" smtClean="0"/>
              <a:t>e.g. automation</a:t>
            </a:r>
            <a:r>
              <a:rPr lang="en-US" sz="2600" dirty="0"/>
              <a:t>, system </a:t>
            </a:r>
            <a:r>
              <a:rPr lang="en-US" sz="2600" dirty="0" smtClean="0"/>
              <a:t>integration, </a:t>
            </a:r>
            <a:r>
              <a:rPr lang="en-US" sz="2600" dirty="0" err="1" smtClean="0"/>
              <a:t>robustification</a:t>
            </a:r>
            <a:endParaRPr lang="en-US" sz="2600" dirty="0"/>
          </a:p>
        </p:txBody>
      </p:sp>
      <p:sp>
        <p:nvSpPr>
          <p:cNvPr id="7" name="Rectangle 6"/>
          <p:cNvSpPr/>
          <p:nvPr/>
        </p:nvSpPr>
        <p:spPr>
          <a:xfrm>
            <a:off x="750936" y="5554284"/>
            <a:ext cx="10341077" cy="954107"/>
          </a:xfrm>
          <a:prstGeom prst="rect">
            <a:avLst/>
          </a:prstGeom>
          <a:solidFill>
            <a:schemeClr val="accent6">
              <a:lumMod val="60000"/>
              <a:lumOff val="40000"/>
            </a:schemeClr>
          </a:solidFill>
        </p:spPr>
        <p:txBody>
          <a:bodyPr wrap="square">
            <a:spAutoFit/>
          </a:bodyPr>
          <a:lstStyle/>
          <a:p>
            <a:pPr algn="just"/>
            <a:r>
              <a:rPr lang="en-US" sz="2800" b="1" dirty="0" smtClean="0"/>
              <a:t>Software </a:t>
            </a:r>
            <a:r>
              <a:rPr lang="en-US" sz="2800" b="1" dirty="0"/>
              <a:t>engineering </a:t>
            </a:r>
            <a:r>
              <a:rPr lang="en-US" sz="2800" dirty="0"/>
              <a:t>- ensure maintainability, scaling, collaborative development</a:t>
            </a:r>
          </a:p>
        </p:txBody>
      </p:sp>
    </p:spTree>
    <p:extLst>
      <p:ext uri="{BB962C8B-B14F-4D97-AF65-F5344CB8AC3E}">
        <p14:creationId xmlns:p14="http://schemas.microsoft.com/office/powerpoint/2010/main" val="91217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13</a:t>
            </a:fld>
            <a:endParaRPr lang="en-US"/>
          </a:p>
        </p:txBody>
      </p:sp>
      <p:sp>
        <p:nvSpPr>
          <p:cNvPr id="3" name="Content Placeholder 2"/>
          <p:cNvSpPr>
            <a:spLocks noGrp="1"/>
          </p:cNvSpPr>
          <p:nvPr>
            <p:ph idx="1"/>
          </p:nvPr>
        </p:nvSpPr>
        <p:spPr>
          <a:xfrm>
            <a:off x="425244" y="1116861"/>
            <a:ext cx="11240729" cy="1006065"/>
          </a:xfrm>
        </p:spPr>
        <p:txBody>
          <a:bodyPr/>
          <a:lstStyle/>
          <a:p>
            <a:pPr marL="0" indent="0">
              <a:buNone/>
            </a:pPr>
            <a:r>
              <a:rPr lang="en-US" dirty="0"/>
              <a:t>This is the dirty work that everyone needs to do but nobody likes to talk about.</a:t>
            </a:r>
          </a:p>
        </p:txBody>
      </p:sp>
      <p:sp>
        <p:nvSpPr>
          <p:cNvPr id="4" name="Title 3"/>
          <p:cNvSpPr>
            <a:spLocks noGrp="1"/>
          </p:cNvSpPr>
          <p:nvPr>
            <p:ph type="title"/>
          </p:nvPr>
        </p:nvSpPr>
        <p:spPr>
          <a:xfrm>
            <a:off x="956188" y="0"/>
            <a:ext cx="10515600" cy="1027011"/>
          </a:xfrm>
        </p:spPr>
        <p:txBody>
          <a:bodyPr/>
          <a:lstStyle/>
          <a:p>
            <a:pPr algn="ctr"/>
            <a:r>
              <a:rPr lang="en-US" b="1" dirty="0">
                <a:solidFill>
                  <a:srgbClr val="C00000"/>
                </a:solidFill>
              </a:rPr>
              <a:t>Data </a:t>
            </a:r>
            <a:r>
              <a:rPr lang="en-US" b="1" dirty="0" smtClean="0">
                <a:solidFill>
                  <a:srgbClr val="C00000"/>
                </a:solidFill>
              </a:rPr>
              <a:t>Mechanics</a:t>
            </a:r>
            <a:endParaRPr lang="en-US" b="1" dirty="0">
              <a:solidFill>
                <a:srgbClr val="C00000"/>
              </a:solidFill>
            </a:endParaRPr>
          </a:p>
        </p:txBody>
      </p:sp>
      <p:sp>
        <p:nvSpPr>
          <p:cNvPr id="5" name="Rectangle 4"/>
          <p:cNvSpPr/>
          <p:nvPr/>
        </p:nvSpPr>
        <p:spPr>
          <a:xfrm>
            <a:off x="425244" y="2162018"/>
            <a:ext cx="10813024" cy="954107"/>
          </a:xfrm>
          <a:prstGeom prst="rect">
            <a:avLst/>
          </a:prstGeom>
          <a:solidFill>
            <a:schemeClr val="accent4"/>
          </a:solidFill>
        </p:spPr>
        <p:txBody>
          <a:bodyPr wrap="square">
            <a:spAutoFit/>
          </a:bodyPr>
          <a:lstStyle/>
          <a:p>
            <a:pPr algn="just"/>
            <a:r>
              <a:rPr lang="en-US" sz="2800" b="1" dirty="0"/>
              <a:t>Data formatting </a:t>
            </a:r>
            <a:r>
              <a:rPr lang="en-US" sz="2800" dirty="0"/>
              <a:t>- type conversion, string manipulation, fixing errors</a:t>
            </a:r>
          </a:p>
        </p:txBody>
      </p:sp>
      <p:sp>
        <p:nvSpPr>
          <p:cNvPr id="6" name="Rectangle 5"/>
          <p:cNvSpPr/>
          <p:nvPr/>
        </p:nvSpPr>
        <p:spPr>
          <a:xfrm>
            <a:off x="425244" y="3331697"/>
            <a:ext cx="10813024" cy="1815882"/>
          </a:xfrm>
          <a:prstGeom prst="rect">
            <a:avLst/>
          </a:prstGeom>
          <a:solidFill>
            <a:srgbClr val="00B0F0"/>
          </a:solidFill>
        </p:spPr>
        <p:txBody>
          <a:bodyPr wrap="square">
            <a:spAutoFit/>
          </a:bodyPr>
          <a:lstStyle/>
          <a:p>
            <a:pPr algn="just"/>
            <a:r>
              <a:rPr lang="en-US" sz="2800" b="1" dirty="0" smtClean="0"/>
              <a:t>Value </a:t>
            </a:r>
            <a:r>
              <a:rPr lang="en-US" sz="2800" b="1" dirty="0"/>
              <a:t>interpretation </a:t>
            </a:r>
            <a:r>
              <a:rPr lang="en-US" sz="2800" dirty="0"/>
              <a:t>- handling dates and times in an interpretable and consistent way, responding correctly to missing values, making sure units of measurement are consistent and documented</a:t>
            </a:r>
          </a:p>
        </p:txBody>
      </p:sp>
      <p:sp>
        <p:nvSpPr>
          <p:cNvPr id="7" name="Rectangle 6"/>
          <p:cNvSpPr/>
          <p:nvPr/>
        </p:nvSpPr>
        <p:spPr>
          <a:xfrm>
            <a:off x="425244" y="5292627"/>
            <a:ext cx="10813024" cy="1384995"/>
          </a:xfrm>
          <a:prstGeom prst="rect">
            <a:avLst/>
          </a:prstGeom>
          <a:solidFill>
            <a:srgbClr val="FF9999"/>
          </a:solidFill>
        </p:spPr>
        <p:txBody>
          <a:bodyPr wrap="square">
            <a:spAutoFit/>
          </a:bodyPr>
          <a:lstStyle/>
          <a:p>
            <a:r>
              <a:rPr lang="en-US" sz="2800" b="1" dirty="0"/>
              <a:t>Data handling </a:t>
            </a:r>
            <a:r>
              <a:rPr lang="en-US" sz="2800" dirty="0"/>
              <a:t>- querying, slicing, </a:t>
            </a:r>
            <a:r>
              <a:rPr lang="en-US" sz="2800" dirty="0" smtClean="0"/>
              <a:t>joining.</a:t>
            </a:r>
          </a:p>
          <a:p>
            <a:pPr algn="just"/>
            <a:r>
              <a:rPr lang="en-US" sz="2800" dirty="0"/>
              <a:t>This lets you pull the subset of data that you want for an operation from the great lake of what you have </a:t>
            </a:r>
            <a:r>
              <a:rPr lang="en-US" sz="2800" dirty="0" smtClean="0"/>
              <a:t>available.</a:t>
            </a:r>
            <a:endParaRPr lang="en-US" sz="2800" dirty="0"/>
          </a:p>
        </p:txBody>
      </p:sp>
    </p:spTree>
    <p:extLst>
      <p:ext uri="{BB962C8B-B14F-4D97-AF65-F5344CB8AC3E}">
        <p14:creationId xmlns:p14="http://schemas.microsoft.com/office/powerpoint/2010/main" val="143132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14</a:t>
            </a:fld>
            <a:endParaRPr lang="en-US"/>
          </a:p>
        </p:txBody>
      </p:sp>
      <p:pic>
        <p:nvPicPr>
          <p:cNvPr id="5" name="Picture 4"/>
          <p:cNvPicPr>
            <a:picLocks noChangeAspect="1"/>
          </p:cNvPicPr>
          <p:nvPr/>
        </p:nvPicPr>
        <p:blipFill>
          <a:blip r:embed="rId2"/>
          <a:stretch>
            <a:fillRect/>
          </a:stretch>
        </p:blipFill>
        <p:spPr>
          <a:xfrm>
            <a:off x="103240" y="162232"/>
            <a:ext cx="6297024" cy="4112342"/>
          </a:xfrm>
          <a:prstGeom prst="rect">
            <a:avLst/>
          </a:prstGeom>
        </p:spPr>
      </p:pic>
      <p:pic>
        <p:nvPicPr>
          <p:cNvPr id="6" name="Picture 5"/>
          <p:cNvPicPr>
            <a:picLocks noChangeAspect="1"/>
          </p:cNvPicPr>
          <p:nvPr/>
        </p:nvPicPr>
        <p:blipFill>
          <a:blip r:embed="rId3"/>
          <a:stretch>
            <a:fillRect/>
          </a:stretch>
        </p:blipFill>
        <p:spPr>
          <a:xfrm>
            <a:off x="2986280" y="1310301"/>
            <a:ext cx="5464545" cy="3609298"/>
          </a:xfrm>
          <a:prstGeom prst="rect">
            <a:avLst/>
          </a:prstGeom>
        </p:spPr>
      </p:pic>
      <p:pic>
        <p:nvPicPr>
          <p:cNvPr id="7" name="Picture 6"/>
          <p:cNvPicPr>
            <a:picLocks noChangeAspect="1"/>
          </p:cNvPicPr>
          <p:nvPr/>
        </p:nvPicPr>
        <p:blipFill>
          <a:blip r:embed="rId4"/>
          <a:stretch>
            <a:fillRect/>
          </a:stretch>
        </p:blipFill>
        <p:spPr>
          <a:xfrm>
            <a:off x="6559345" y="3010143"/>
            <a:ext cx="5266750" cy="3464399"/>
          </a:xfrm>
          <a:prstGeom prst="rect">
            <a:avLst/>
          </a:prstGeom>
        </p:spPr>
      </p:pic>
    </p:spTree>
    <p:extLst>
      <p:ext uri="{BB962C8B-B14F-4D97-AF65-F5344CB8AC3E}">
        <p14:creationId xmlns:p14="http://schemas.microsoft.com/office/powerpoint/2010/main" val="55161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15</a:t>
            </a:fld>
            <a:endParaRPr lang="en-US"/>
          </a:p>
        </p:txBody>
      </p:sp>
      <p:pic>
        <p:nvPicPr>
          <p:cNvPr id="3" name="Picture 2"/>
          <p:cNvPicPr>
            <a:picLocks noChangeAspect="1"/>
          </p:cNvPicPr>
          <p:nvPr/>
        </p:nvPicPr>
        <p:blipFill rotWithShape="1">
          <a:blip r:embed="rId2"/>
          <a:srcRect r="2349"/>
          <a:stretch/>
        </p:blipFill>
        <p:spPr>
          <a:xfrm>
            <a:off x="0" y="0"/>
            <a:ext cx="6129031" cy="4145837"/>
          </a:xfrm>
          <a:prstGeom prst="rect">
            <a:avLst/>
          </a:prstGeom>
        </p:spPr>
      </p:pic>
      <p:pic>
        <p:nvPicPr>
          <p:cNvPr id="4" name="Picture 3"/>
          <p:cNvPicPr>
            <a:picLocks noChangeAspect="1"/>
          </p:cNvPicPr>
          <p:nvPr/>
        </p:nvPicPr>
        <p:blipFill>
          <a:blip r:embed="rId3"/>
          <a:stretch>
            <a:fillRect/>
          </a:stretch>
        </p:blipFill>
        <p:spPr>
          <a:xfrm>
            <a:off x="4011563" y="1803383"/>
            <a:ext cx="5234471" cy="3417547"/>
          </a:xfrm>
          <a:prstGeom prst="rect">
            <a:avLst/>
          </a:prstGeom>
        </p:spPr>
      </p:pic>
      <p:pic>
        <p:nvPicPr>
          <p:cNvPr id="5" name="Picture 4"/>
          <p:cNvPicPr>
            <a:picLocks noChangeAspect="1"/>
          </p:cNvPicPr>
          <p:nvPr/>
        </p:nvPicPr>
        <p:blipFill>
          <a:blip r:embed="rId4"/>
          <a:stretch>
            <a:fillRect/>
          </a:stretch>
        </p:blipFill>
        <p:spPr>
          <a:xfrm>
            <a:off x="7439025" y="3857625"/>
            <a:ext cx="4552950" cy="3000375"/>
          </a:xfrm>
          <a:prstGeom prst="rect">
            <a:avLst/>
          </a:prstGeom>
        </p:spPr>
      </p:pic>
    </p:spTree>
    <p:extLst>
      <p:ext uri="{BB962C8B-B14F-4D97-AF65-F5344CB8AC3E}">
        <p14:creationId xmlns:p14="http://schemas.microsoft.com/office/powerpoint/2010/main" val="385754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16</a:t>
            </a:fld>
            <a:endParaRPr lang="en-US"/>
          </a:p>
        </p:txBody>
      </p:sp>
      <p:pic>
        <p:nvPicPr>
          <p:cNvPr id="3" name="Picture 2"/>
          <p:cNvPicPr>
            <a:picLocks noChangeAspect="1"/>
          </p:cNvPicPr>
          <p:nvPr/>
        </p:nvPicPr>
        <p:blipFill>
          <a:blip r:embed="rId2"/>
          <a:stretch>
            <a:fillRect/>
          </a:stretch>
        </p:blipFill>
        <p:spPr>
          <a:xfrm>
            <a:off x="275527" y="352321"/>
            <a:ext cx="7290395" cy="4728905"/>
          </a:xfrm>
          <a:prstGeom prst="rect">
            <a:avLst/>
          </a:prstGeom>
        </p:spPr>
      </p:pic>
      <p:pic>
        <p:nvPicPr>
          <p:cNvPr id="4" name="Picture 3"/>
          <p:cNvPicPr>
            <a:picLocks noChangeAspect="1"/>
          </p:cNvPicPr>
          <p:nvPr/>
        </p:nvPicPr>
        <p:blipFill>
          <a:blip r:embed="rId3"/>
          <a:stretch>
            <a:fillRect/>
          </a:stretch>
        </p:blipFill>
        <p:spPr>
          <a:xfrm>
            <a:off x="8077200" y="19457"/>
            <a:ext cx="2761727" cy="1798476"/>
          </a:xfrm>
          <a:prstGeom prst="rect">
            <a:avLst/>
          </a:prstGeom>
        </p:spPr>
      </p:pic>
      <p:sp>
        <p:nvSpPr>
          <p:cNvPr id="5" name="Rectangle 4"/>
          <p:cNvSpPr/>
          <p:nvPr/>
        </p:nvSpPr>
        <p:spPr>
          <a:xfrm>
            <a:off x="7565922" y="1643871"/>
            <a:ext cx="4211984" cy="2677656"/>
          </a:xfrm>
          <a:prstGeom prst="rect">
            <a:avLst/>
          </a:prstGeom>
        </p:spPr>
        <p:txBody>
          <a:bodyPr wrap="square">
            <a:spAutoFit/>
          </a:bodyPr>
          <a:lstStyle/>
          <a:p>
            <a:r>
              <a:rPr lang="en-US" sz="2800" dirty="0"/>
              <a:t>“Unicorn Data Scientists (upgraded from “sexy data scientists”) are hard to find …” - Gil Press, Forbes, 2015</a:t>
            </a:r>
          </a:p>
        </p:txBody>
      </p:sp>
      <p:pic>
        <p:nvPicPr>
          <p:cNvPr id="6" name="Picture 5"/>
          <p:cNvPicPr>
            <a:picLocks noChangeAspect="1"/>
          </p:cNvPicPr>
          <p:nvPr/>
        </p:nvPicPr>
        <p:blipFill>
          <a:blip r:embed="rId4"/>
          <a:stretch>
            <a:fillRect/>
          </a:stretch>
        </p:blipFill>
        <p:spPr>
          <a:xfrm>
            <a:off x="7179234" y="4327799"/>
            <a:ext cx="3398957" cy="2530201"/>
          </a:xfrm>
          <a:prstGeom prst="rect">
            <a:avLst/>
          </a:prstGeom>
        </p:spPr>
      </p:pic>
    </p:spTree>
    <p:extLst>
      <p:ext uri="{BB962C8B-B14F-4D97-AF65-F5344CB8AC3E}">
        <p14:creationId xmlns:p14="http://schemas.microsoft.com/office/powerpoint/2010/main" val="21252682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17</a:t>
            </a:fld>
            <a:endParaRPr lang="en-US"/>
          </a:p>
        </p:txBody>
      </p:sp>
      <p:sp>
        <p:nvSpPr>
          <p:cNvPr id="5" name="Content Placeholder 4"/>
          <p:cNvSpPr>
            <a:spLocks noGrp="1"/>
          </p:cNvSpPr>
          <p:nvPr>
            <p:ph idx="1"/>
          </p:nvPr>
        </p:nvSpPr>
        <p:spPr>
          <a:xfrm>
            <a:off x="412954" y="2528292"/>
            <a:ext cx="4707194" cy="3506432"/>
          </a:xfrm>
        </p:spPr>
        <p:txBody>
          <a:bodyPr>
            <a:normAutofit lnSpcReduction="10000"/>
          </a:bodyPr>
          <a:lstStyle/>
          <a:p>
            <a:r>
              <a:rPr lang="en-US" dirty="0"/>
              <a:t>Generalist (proficient at everything</a:t>
            </a:r>
            <a:r>
              <a:rPr lang="en-US" dirty="0" smtClean="0"/>
              <a:t>)</a:t>
            </a:r>
          </a:p>
          <a:p>
            <a:r>
              <a:rPr lang="en-US" dirty="0"/>
              <a:t>Detective (mastery of analysis</a:t>
            </a:r>
            <a:r>
              <a:rPr lang="en-US" dirty="0" smtClean="0"/>
              <a:t>)</a:t>
            </a:r>
          </a:p>
          <a:p>
            <a:r>
              <a:rPr lang="en-US" dirty="0"/>
              <a:t>Oracle (mastery of modeling)</a:t>
            </a:r>
          </a:p>
          <a:p>
            <a:r>
              <a:rPr lang="en-US" dirty="0"/>
              <a:t>Maker (mastery of engineering)</a:t>
            </a:r>
          </a:p>
          <a:p>
            <a:endParaRPr lang="en-US" dirty="0"/>
          </a:p>
          <a:p>
            <a:endParaRPr lang="en-US" dirty="0"/>
          </a:p>
        </p:txBody>
      </p:sp>
      <p:sp>
        <p:nvSpPr>
          <p:cNvPr id="3" name="Title 2"/>
          <p:cNvSpPr>
            <a:spLocks noGrp="1"/>
          </p:cNvSpPr>
          <p:nvPr>
            <p:ph type="title"/>
          </p:nvPr>
        </p:nvSpPr>
        <p:spPr/>
        <p:txBody>
          <a:bodyPr>
            <a:normAutofit fontScale="90000"/>
          </a:bodyPr>
          <a:lstStyle/>
          <a:p>
            <a:pPr algn="ctr"/>
            <a:r>
              <a:rPr lang="en-US" b="1" dirty="0" smtClean="0"/>
              <a:t>DATA SCIENTIST ARCHETYPES</a:t>
            </a:r>
            <a:br>
              <a:rPr lang="en-US" b="1" dirty="0" smtClean="0"/>
            </a:br>
            <a:endParaRPr lang="en-US" b="1" dirty="0"/>
          </a:p>
        </p:txBody>
      </p:sp>
      <p:pic>
        <p:nvPicPr>
          <p:cNvPr id="6" name="Picture 5"/>
          <p:cNvPicPr>
            <a:picLocks noChangeAspect="1"/>
          </p:cNvPicPr>
          <p:nvPr/>
        </p:nvPicPr>
        <p:blipFill>
          <a:blip r:embed="rId2"/>
          <a:stretch>
            <a:fillRect/>
          </a:stretch>
        </p:blipFill>
        <p:spPr>
          <a:xfrm>
            <a:off x="5695028" y="1310613"/>
            <a:ext cx="5862791" cy="4587151"/>
          </a:xfrm>
          <a:prstGeom prst="rect">
            <a:avLst/>
          </a:prstGeom>
        </p:spPr>
      </p:pic>
      <p:sp>
        <p:nvSpPr>
          <p:cNvPr id="7" name="Rectangle 6"/>
          <p:cNvSpPr/>
          <p:nvPr/>
        </p:nvSpPr>
        <p:spPr>
          <a:xfrm>
            <a:off x="673510" y="6171684"/>
            <a:ext cx="7187380" cy="369332"/>
          </a:xfrm>
          <a:prstGeom prst="rect">
            <a:avLst/>
          </a:prstGeom>
        </p:spPr>
        <p:txBody>
          <a:bodyPr wrap="square">
            <a:spAutoFit/>
          </a:bodyPr>
          <a:lstStyle/>
          <a:p>
            <a:r>
              <a:rPr lang="en-US" dirty="0">
                <a:hlinkClick r:id="rId3"/>
              </a:rPr>
              <a:t>https://</a:t>
            </a:r>
            <a:r>
              <a:rPr lang="en-US" dirty="0" smtClean="0">
                <a:hlinkClick r:id="rId3"/>
              </a:rPr>
              <a:t>brohrer.github.io/data_science_archetypes.html</a:t>
            </a:r>
            <a:r>
              <a:rPr lang="en-US" dirty="0" smtClean="0"/>
              <a:t> </a:t>
            </a:r>
            <a:endParaRPr lang="en-US" dirty="0"/>
          </a:p>
        </p:txBody>
      </p:sp>
      <p:sp>
        <p:nvSpPr>
          <p:cNvPr id="8" name="Rectangle 7"/>
          <p:cNvSpPr/>
          <p:nvPr/>
        </p:nvSpPr>
        <p:spPr>
          <a:xfrm>
            <a:off x="412954" y="1450979"/>
            <a:ext cx="4955459" cy="954107"/>
          </a:xfrm>
          <a:prstGeom prst="rect">
            <a:avLst/>
          </a:prstGeom>
        </p:spPr>
        <p:txBody>
          <a:bodyPr wrap="square">
            <a:spAutoFit/>
          </a:bodyPr>
          <a:lstStyle/>
          <a:p>
            <a:r>
              <a:rPr lang="en-US" sz="2800" b="1" dirty="0" smtClean="0"/>
              <a:t>What kind of data scientist do you want to be?</a:t>
            </a:r>
            <a:endParaRPr lang="en-US" sz="2800" b="1" dirty="0"/>
          </a:p>
        </p:txBody>
      </p:sp>
    </p:spTree>
    <p:extLst>
      <p:ext uri="{BB962C8B-B14F-4D97-AF65-F5344CB8AC3E}">
        <p14:creationId xmlns:p14="http://schemas.microsoft.com/office/powerpoint/2010/main" val="16949240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18</a:t>
            </a:fld>
            <a:endParaRPr lang="en-US"/>
          </a:p>
        </p:txBody>
      </p:sp>
      <p:pic>
        <p:nvPicPr>
          <p:cNvPr id="1026" name="Picture 2" descr="https://cdn-images-1.medium.com/max/1600/1*7IMev5xslc9FLxr9hHhpF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53" y="579803"/>
            <a:ext cx="8179142" cy="52433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80219" y="6385023"/>
            <a:ext cx="6096000" cy="307777"/>
          </a:xfrm>
          <a:prstGeom prst="rect">
            <a:avLst/>
          </a:prstGeom>
        </p:spPr>
        <p:txBody>
          <a:bodyPr>
            <a:spAutoFit/>
          </a:bodyPr>
          <a:lstStyle/>
          <a:p>
            <a:r>
              <a:rPr lang="en-US" sz="1400" dirty="0">
                <a:hlinkClick r:id="rId3"/>
              </a:rPr>
              <a:t>https://</a:t>
            </a:r>
            <a:r>
              <a:rPr lang="en-US" sz="1400" dirty="0" smtClean="0">
                <a:hlinkClick r:id="rId3"/>
              </a:rPr>
              <a:t>hackernoon.com/the-ai-hierarchy-of-needs-18f111fcc007</a:t>
            </a:r>
            <a:r>
              <a:rPr lang="en-US" sz="1400" dirty="0" smtClean="0"/>
              <a:t> </a:t>
            </a:r>
            <a:endParaRPr lang="en-US" sz="1400" dirty="0"/>
          </a:p>
        </p:txBody>
      </p:sp>
      <p:sp>
        <p:nvSpPr>
          <p:cNvPr id="4" name="Rectangle 3"/>
          <p:cNvSpPr/>
          <p:nvPr/>
        </p:nvSpPr>
        <p:spPr>
          <a:xfrm>
            <a:off x="280219" y="5402243"/>
            <a:ext cx="2930013" cy="738664"/>
          </a:xfrm>
          <a:prstGeom prst="rect">
            <a:avLst/>
          </a:prstGeom>
          <a:solidFill>
            <a:schemeClr val="accent1">
              <a:lumMod val="40000"/>
              <a:lumOff val="60000"/>
            </a:schemeClr>
          </a:solidFill>
        </p:spPr>
        <p:txBody>
          <a:bodyPr wrap="square">
            <a:spAutoFit/>
          </a:bodyPr>
          <a:lstStyle/>
          <a:p>
            <a:r>
              <a:rPr lang="en-US" sz="1400" dirty="0">
                <a:latin typeface="Arial" panose="020B0604020202020204" pitchFamily="34" charset="0"/>
                <a:cs typeface="Arial" panose="020B0604020202020204" pitchFamily="34" charset="0"/>
              </a:rPr>
              <a:t>At the bottom of the pyramid we have data collection. What data do you need, and what’s available? </a:t>
            </a:r>
          </a:p>
        </p:txBody>
      </p:sp>
      <p:sp>
        <p:nvSpPr>
          <p:cNvPr id="5" name="Rectangle 4"/>
          <p:cNvSpPr/>
          <p:nvPr/>
        </p:nvSpPr>
        <p:spPr>
          <a:xfrm>
            <a:off x="7477432" y="4343368"/>
            <a:ext cx="4714568" cy="523220"/>
          </a:xfrm>
          <a:prstGeom prst="rect">
            <a:avLst/>
          </a:prstGeom>
          <a:solidFill>
            <a:schemeClr val="accent4">
              <a:lumMod val="40000"/>
              <a:lumOff val="60000"/>
            </a:schemeClr>
          </a:solidFill>
        </p:spPr>
        <p:txBody>
          <a:bodyPr wrap="square">
            <a:spAutoFit/>
          </a:bodyPr>
          <a:lstStyle/>
          <a:p>
            <a:r>
              <a:rPr lang="en-US" sz="1400" dirty="0">
                <a:latin typeface="Arial" panose="020B0604020202020204" pitchFamily="34" charset="0"/>
                <a:cs typeface="Arial" panose="020B0604020202020204" pitchFamily="34" charset="0"/>
              </a:rPr>
              <a:t>Do you have reliable streams / ETL ? Where do you store it, and how easy is it to access and analyze?</a:t>
            </a:r>
          </a:p>
        </p:txBody>
      </p:sp>
      <p:sp>
        <p:nvSpPr>
          <p:cNvPr id="6" name="Rectangle 5"/>
          <p:cNvSpPr/>
          <p:nvPr/>
        </p:nvSpPr>
        <p:spPr>
          <a:xfrm>
            <a:off x="7477432" y="3440848"/>
            <a:ext cx="4714568" cy="738664"/>
          </a:xfrm>
          <a:prstGeom prst="rect">
            <a:avLst/>
          </a:prstGeom>
          <a:solidFill>
            <a:schemeClr val="accent6">
              <a:lumMod val="40000"/>
              <a:lumOff val="60000"/>
            </a:schemeClr>
          </a:solidFill>
        </p:spPr>
        <p:txBody>
          <a:bodyPr wrap="square">
            <a:spAutoFit/>
          </a:bodyPr>
          <a:lstStyle/>
          <a:p>
            <a:r>
              <a:rPr lang="en-US" sz="1400" dirty="0">
                <a:latin typeface="Arial" panose="020B0604020202020204" pitchFamily="34" charset="0"/>
                <a:cs typeface="Arial" panose="020B0604020202020204" pitchFamily="34" charset="0"/>
              </a:rPr>
              <a:t>This includes data cleansing, as well as digging deep into the data to ensure you have all of the data needed to reach your ultimate goal.</a:t>
            </a:r>
          </a:p>
        </p:txBody>
      </p:sp>
      <p:sp>
        <p:nvSpPr>
          <p:cNvPr id="7" name="Rectangle 6"/>
          <p:cNvSpPr/>
          <p:nvPr/>
        </p:nvSpPr>
        <p:spPr>
          <a:xfrm>
            <a:off x="6492621" y="1879698"/>
            <a:ext cx="5424076" cy="738664"/>
          </a:xfrm>
          <a:prstGeom prst="rect">
            <a:avLst/>
          </a:prstGeom>
          <a:solidFill>
            <a:schemeClr val="accent1">
              <a:lumMod val="20000"/>
              <a:lumOff val="80000"/>
            </a:schemeClr>
          </a:solidFill>
        </p:spPr>
        <p:txBody>
          <a:bodyPr wrap="square">
            <a:spAutoFit/>
          </a:bodyPr>
          <a:lstStyle/>
          <a:p>
            <a:r>
              <a:rPr lang="en-US" sz="1400" dirty="0">
                <a:latin typeface="Arial" panose="020B0604020202020204" pitchFamily="34" charset="0"/>
                <a:cs typeface="Arial" panose="020B0604020202020204" pitchFamily="34" charset="0"/>
              </a:rPr>
              <a:t>Simple machine learning algorithms like logistic regression are also recommended at this stage to ensure all needed insights are included in the dataset.</a:t>
            </a:r>
          </a:p>
        </p:txBody>
      </p:sp>
      <p:sp>
        <p:nvSpPr>
          <p:cNvPr id="8" name="Rectangle 7"/>
          <p:cNvSpPr/>
          <p:nvPr/>
        </p:nvSpPr>
        <p:spPr>
          <a:xfrm>
            <a:off x="5920515" y="1163948"/>
            <a:ext cx="6096000" cy="307777"/>
          </a:xfrm>
          <a:prstGeom prst="rect">
            <a:avLst/>
          </a:prstGeom>
          <a:solidFill>
            <a:schemeClr val="bg1">
              <a:lumMod val="95000"/>
            </a:schemeClr>
          </a:solidFill>
        </p:spPr>
        <p:txBody>
          <a:bodyPr>
            <a:spAutoFit/>
          </a:bodyPr>
          <a:lstStyle/>
          <a:p>
            <a:r>
              <a:rPr lang="en-US" sz="1400" dirty="0" smtClean="0">
                <a:latin typeface="Arial" panose="020B0604020202020204" pitchFamily="34" charset="0"/>
                <a:cs typeface="Arial" panose="020B0604020202020204" pitchFamily="34" charset="0"/>
              </a:rPr>
              <a:t>It </a:t>
            </a:r>
            <a:r>
              <a:rPr lang="en-US" sz="1400" dirty="0">
                <a:latin typeface="Arial" panose="020B0604020202020204" pitchFamily="34" charset="0"/>
                <a:cs typeface="Arial" panose="020B0604020202020204" pitchFamily="34" charset="0"/>
              </a:rPr>
              <a:t>is time to test machine learning and artificial intelligence solutions.</a:t>
            </a:r>
          </a:p>
        </p:txBody>
      </p:sp>
      <p:sp>
        <p:nvSpPr>
          <p:cNvPr id="9" name="Rectangle 8"/>
          <p:cNvSpPr/>
          <p:nvPr/>
        </p:nvSpPr>
        <p:spPr>
          <a:xfrm>
            <a:off x="6877664" y="2782218"/>
            <a:ext cx="5029200" cy="523220"/>
          </a:xfrm>
          <a:prstGeom prst="rect">
            <a:avLst/>
          </a:prstGeom>
          <a:solidFill>
            <a:schemeClr val="bg1"/>
          </a:solidFill>
        </p:spPr>
        <p:txBody>
          <a:bodyPr wrap="square">
            <a:spAutoFit/>
          </a:bodyPr>
          <a:lstStyle/>
          <a:p>
            <a:r>
              <a:rPr lang="en-US" sz="1400" dirty="0" smtClean="0">
                <a:latin typeface="Arial" panose="020B0604020202020204" pitchFamily="34" charset="0"/>
                <a:cs typeface="Arial" panose="020B0604020202020204" pitchFamily="34" charset="0"/>
              </a:rPr>
              <a:t>Determine </a:t>
            </a:r>
            <a:r>
              <a:rPr lang="en-US" sz="1400" dirty="0">
                <a:latin typeface="Arial" panose="020B0604020202020204" pitchFamily="34" charset="0"/>
                <a:cs typeface="Arial" panose="020B0604020202020204" pitchFamily="34" charset="0"/>
              </a:rPr>
              <a:t>what you ultimately want to predict or learn and what components of the insight will help you reach your goal.</a:t>
            </a:r>
          </a:p>
        </p:txBody>
      </p:sp>
    </p:spTree>
    <p:extLst>
      <p:ext uri="{BB962C8B-B14F-4D97-AF65-F5344CB8AC3E}">
        <p14:creationId xmlns:p14="http://schemas.microsoft.com/office/powerpoint/2010/main" val="18112857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19</a:t>
            </a:fld>
            <a:endParaRPr lang="en-US"/>
          </a:p>
        </p:txBody>
      </p:sp>
      <p:sp>
        <p:nvSpPr>
          <p:cNvPr id="4" name="Content Placeholder 3"/>
          <p:cNvSpPr>
            <a:spLocks noGrp="1"/>
          </p:cNvSpPr>
          <p:nvPr>
            <p:ph idx="1"/>
          </p:nvPr>
        </p:nvSpPr>
        <p:spPr>
          <a:xfrm>
            <a:off x="165919" y="1508330"/>
            <a:ext cx="11860162" cy="5054701"/>
          </a:xfrm>
        </p:spPr>
        <p:txBody>
          <a:bodyPr>
            <a:normAutofit fontScale="92500" lnSpcReduction="10000"/>
          </a:bodyPr>
          <a:lstStyle/>
          <a:p>
            <a:pPr marL="0" indent="0">
              <a:buNone/>
            </a:pPr>
            <a:r>
              <a:rPr lang="en-US" dirty="0"/>
              <a:t>Beyond technical proficiency, there are several skills that a data scientist must have to excel</a:t>
            </a:r>
            <a:r>
              <a:rPr lang="en-US" dirty="0" smtClean="0"/>
              <a:t>.</a:t>
            </a:r>
          </a:p>
          <a:p>
            <a:pPr marL="0" indent="0">
              <a:buNone/>
            </a:pPr>
            <a:endParaRPr lang="en-US" dirty="0" smtClean="0"/>
          </a:p>
          <a:p>
            <a:pPr marL="514350" indent="-514350">
              <a:buFont typeface="+mj-lt"/>
              <a:buAutoNum type="arabicPeriod"/>
            </a:pPr>
            <a:r>
              <a:rPr lang="en-US" sz="3000" b="1" dirty="0" smtClean="0">
                <a:solidFill>
                  <a:srgbClr val="C00000"/>
                </a:solidFill>
              </a:rPr>
              <a:t>Communication</a:t>
            </a:r>
          </a:p>
          <a:p>
            <a:pPr algn="just"/>
            <a:r>
              <a:rPr lang="en-US" sz="3000" dirty="0" smtClean="0"/>
              <a:t>In </a:t>
            </a:r>
            <a:r>
              <a:rPr lang="en-US" sz="3000" dirty="0"/>
              <a:t>their </a:t>
            </a:r>
            <a:r>
              <a:rPr lang="en-US" sz="3000" b="1" dirty="0"/>
              <a:t>writing</a:t>
            </a:r>
            <a:r>
              <a:rPr lang="en-US" sz="3000" dirty="0"/>
              <a:t>, </a:t>
            </a:r>
            <a:r>
              <a:rPr lang="en-US" sz="3000" b="1" dirty="0"/>
              <a:t>presentations</a:t>
            </a:r>
            <a:r>
              <a:rPr lang="en-US" sz="3000" dirty="0"/>
              <a:t> and </a:t>
            </a:r>
            <a:r>
              <a:rPr lang="en-US" sz="3000" b="1" dirty="0"/>
              <a:t>emails</a:t>
            </a:r>
            <a:r>
              <a:rPr lang="en-US" sz="3000" dirty="0"/>
              <a:t> strong data scientists are </a:t>
            </a:r>
            <a:r>
              <a:rPr lang="en-US" sz="3000" b="1" dirty="0"/>
              <a:t>clear</a:t>
            </a:r>
            <a:r>
              <a:rPr lang="en-US" sz="3000" dirty="0"/>
              <a:t>. </a:t>
            </a:r>
            <a:endParaRPr lang="en-US" sz="3000" dirty="0" smtClean="0"/>
          </a:p>
          <a:p>
            <a:pPr algn="just"/>
            <a:r>
              <a:rPr lang="en-US" sz="3000" dirty="0" smtClean="0"/>
              <a:t>They </a:t>
            </a:r>
            <a:r>
              <a:rPr lang="en-US" sz="3000" dirty="0"/>
              <a:t>focus on the audience, considering what they already know, what they need to know and what they care about. </a:t>
            </a:r>
            <a:endParaRPr lang="en-US" sz="3000" dirty="0" smtClean="0"/>
          </a:p>
          <a:p>
            <a:pPr algn="just"/>
            <a:r>
              <a:rPr lang="en-US" sz="3000" dirty="0" smtClean="0"/>
              <a:t>They </a:t>
            </a:r>
            <a:r>
              <a:rPr lang="en-US" sz="3000" dirty="0"/>
              <a:t>can explain their methods and results to a non-technical audience at the appropriate level of technical depth.</a:t>
            </a:r>
          </a:p>
          <a:p>
            <a:r>
              <a:rPr lang="en-US" sz="3000" dirty="0" smtClean="0"/>
              <a:t>Data </a:t>
            </a:r>
            <a:r>
              <a:rPr lang="en-US" sz="3000" dirty="0"/>
              <a:t>scientists that are lacking in this area fail to convey their work or persuade teammates and leaders of its importance.</a:t>
            </a:r>
          </a:p>
        </p:txBody>
      </p:sp>
      <p:sp>
        <p:nvSpPr>
          <p:cNvPr id="3" name="Title 2"/>
          <p:cNvSpPr>
            <a:spLocks noGrp="1"/>
          </p:cNvSpPr>
          <p:nvPr>
            <p:ph type="title"/>
          </p:nvPr>
        </p:nvSpPr>
        <p:spPr>
          <a:xfrm>
            <a:off x="838200" y="24323"/>
            <a:ext cx="10515600" cy="1325563"/>
          </a:xfrm>
        </p:spPr>
        <p:txBody>
          <a:bodyPr>
            <a:normAutofit fontScale="90000"/>
          </a:bodyPr>
          <a:lstStyle/>
          <a:p>
            <a:pPr algn="ctr"/>
            <a:r>
              <a:rPr lang="en-US" b="1" dirty="0"/>
              <a:t>What </a:t>
            </a:r>
            <a:r>
              <a:rPr lang="en-US" b="1" dirty="0" smtClean="0"/>
              <a:t>Skills Make Data Scientists Exceptional</a:t>
            </a:r>
            <a:r>
              <a:rPr lang="en-US" b="1" dirty="0"/>
              <a:t>?</a:t>
            </a:r>
          </a:p>
        </p:txBody>
      </p:sp>
    </p:spTree>
    <p:extLst>
      <p:ext uri="{BB962C8B-B14F-4D97-AF65-F5344CB8AC3E}">
        <p14:creationId xmlns:p14="http://schemas.microsoft.com/office/powerpoint/2010/main" val="33132297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31899" y="1745640"/>
            <a:ext cx="4662267" cy="4351338"/>
          </a:xfrm>
        </p:spPr>
        <p:txBody>
          <a:bodyPr>
            <a:normAutofit lnSpcReduction="10000"/>
          </a:bodyPr>
          <a:lstStyle/>
          <a:p>
            <a:pPr marL="0" indent="0">
              <a:buNone/>
            </a:pPr>
            <a:r>
              <a:rPr lang="en-US" dirty="0" smtClean="0"/>
              <a:t>Thousands of years</a:t>
            </a:r>
          </a:p>
          <a:p>
            <a:pPr lvl="1"/>
            <a:r>
              <a:rPr lang="en-US" dirty="0" smtClean="0"/>
              <a:t>Empirical</a:t>
            </a:r>
          </a:p>
          <a:p>
            <a:pPr marL="0" indent="0">
              <a:buNone/>
            </a:pPr>
            <a:r>
              <a:rPr lang="en-US" dirty="0" smtClean="0"/>
              <a:t>Few hundreds of years</a:t>
            </a:r>
          </a:p>
          <a:p>
            <a:pPr lvl="1"/>
            <a:r>
              <a:rPr lang="en-US" dirty="0" smtClean="0"/>
              <a:t>Theoretical</a:t>
            </a:r>
          </a:p>
          <a:p>
            <a:pPr marL="0" indent="0">
              <a:buNone/>
            </a:pPr>
            <a:r>
              <a:rPr lang="en-US" dirty="0" smtClean="0"/>
              <a:t>Last fifty years</a:t>
            </a:r>
          </a:p>
          <a:p>
            <a:pPr lvl="1"/>
            <a:r>
              <a:rPr lang="en-US" dirty="0" smtClean="0"/>
              <a:t>Computational</a:t>
            </a:r>
          </a:p>
          <a:p>
            <a:pPr lvl="1"/>
            <a:r>
              <a:rPr lang="en-US" dirty="0" smtClean="0"/>
              <a:t>“Query the world”</a:t>
            </a:r>
          </a:p>
          <a:p>
            <a:pPr marL="0" indent="0">
              <a:buNone/>
            </a:pPr>
            <a:r>
              <a:rPr lang="en-US" dirty="0" smtClean="0"/>
              <a:t>Last twenty years</a:t>
            </a:r>
          </a:p>
          <a:p>
            <a:pPr lvl="1"/>
            <a:r>
              <a:rPr lang="en-US" dirty="0" err="1" smtClean="0"/>
              <a:t>eScience</a:t>
            </a:r>
            <a:r>
              <a:rPr lang="en-US" dirty="0" smtClean="0"/>
              <a:t> (data science)</a:t>
            </a:r>
          </a:p>
          <a:p>
            <a:pPr lvl="1"/>
            <a:r>
              <a:rPr lang="en-US" dirty="0" smtClean="0"/>
              <a:t>“download the world”</a:t>
            </a:r>
            <a:endParaRPr lang="en-US" dirty="0"/>
          </a:p>
        </p:txBody>
      </p:sp>
      <p:sp>
        <p:nvSpPr>
          <p:cNvPr id="3" name="Title 2"/>
          <p:cNvSpPr>
            <a:spLocks noGrp="1"/>
          </p:cNvSpPr>
          <p:nvPr>
            <p:ph type="title"/>
          </p:nvPr>
        </p:nvSpPr>
        <p:spPr>
          <a:xfrm>
            <a:off x="838200" y="136525"/>
            <a:ext cx="10515600" cy="1325563"/>
          </a:xfrm>
        </p:spPr>
        <p:txBody>
          <a:bodyPr/>
          <a:lstStyle/>
          <a:p>
            <a:pPr algn="ctr"/>
            <a:r>
              <a:rPr lang="en-US" b="1" dirty="0" smtClean="0"/>
              <a:t>Fourth Paradigm of Science</a:t>
            </a:r>
            <a:endParaRPr lang="en-US" b="1" dirty="0"/>
          </a:p>
        </p:txBody>
      </p:sp>
      <p:pic>
        <p:nvPicPr>
          <p:cNvPr id="5" name="Picture 4"/>
          <p:cNvPicPr>
            <a:picLocks noChangeAspect="1"/>
          </p:cNvPicPr>
          <p:nvPr/>
        </p:nvPicPr>
        <p:blipFill rotWithShape="1">
          <a:blip r:embed="rId2"/>
          <a:srcRect l="36449" t="21587" r="37926" b="17836"/>
          <a:stretch/>
        </p:blipFill>
        <p:spPr>
          <a:xfrm>
            <a:off x="1026941" y="1745640"/>
            <a:ext cx="3334043" cy="44313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Slide Number Placeholder 5"/>
          <p:cNvSpPr>
            <a:spLocks noGrp="1"/>
          </p:cNvSpPr>
          <p:nvPr>
            <p:ph type="sldNum" sz="quarter" idx="12"/>
          </p:nvPr>
        </p:nvSpPr>
        <p:spPr/>
        <p:txBody>
          <a:bodyPr/>
          <a:lstStyle/>
          <a:p>
            <a:fld id="{062D6987-FB6D-4DB8-81B8-AD0F35E3BB5F}" type="slidenum">
              <a:rPr lang="en-US" smtClean="0"/>
              <a:t>2</a:t>
            </a:fld>
            <a:endParaRPr lang="en-US"/>
          </a:p>
        </p:txBody>
      </p:sp>
    </p:spTree>
    <p:extLst>
      <p:ext uri="{BB962C8B-B14F-4D97-AF65-F5344CB8AC3E}">
        <p14:creationId xmlns:p14="http://schemas.microsoft.com/office/powerpoint/2010/main" val="42895056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20</a:t>
            </a:fld>
            <a:endParaRPr lang="en-US"/>
          </a:p>
        </p:txBody>
      </p:sp>
      <p:sp>
        <p:nvSpPr>
          <p:cNvPr id="3" name="Content Placeholder 2"/>
          <p:cNvSpPr>
            <a:spLocks noGrp="1"/>
          </p:cNvSpPr>
          <p:nvPr>
            <p:ph idx="1"/>
          </p:nvPr>
        </p:nvSpPr>
        <p:spPr>
          <a:xfrm>
            <a:off x="646471" y="513019"/>
            <a:ext cx="10515600" cy="4351338"/>
          </a:xfrm>
        </p:spPr>
        <p:txBody>
          <a:bodyPr>
            <a:noAutofit/>
          </a:bodyPr>
          <a:lstStyle/>
          <a:p>
            <a:pPr marL="514350" indent="-514350">
              <a:buFont typeface="+mj-lt"/>
              <a:buAutoNum type="arabicPeriod" startAt="2"/>
            </a:pPr>
            <a:r>
              <a:rPr lang="en-US" b="1" dirty="0" smtClean="0">
                <a:solidFill>
                  <a:srgbClr val="C00000"/>
                </a:solidFill>
              </a:rPr>
              <a:t>Breadth</a:t>
            </a:r>
          </a:p>
          <a:p>
            <a:pPr algn="just"/>
            <a:r>
              <a:rPr lang="en-US" dirty="0" smtClean="0"/>
              <a:t>Strong </a:t>
            </a:r>
            <a:r>
              <a:rPr lang="en-US" dirty="0"/>
              <a:t>data scientists are not afraid to move between roles, say, migrating between data analysis, data engineering, modeling, and back, over the course of a project. </a:t>
            </a:r>
            <a:endParaRPr lang="en-US" dirty="0" smtClean="0"/>
          </a:p>
          <a:p>
            <a:pPr algn="just"/>
            <a:r>
              <a:rPr lang="en-US" dirty="0" smtClean="0"/>
              <a:t>This </a:t>
            </a:r>
            <a:r>
              <a:rPr lang="en-US" dirty="0"/>
              <a:t>breadth provides a huge benefit. For example, doing data analysis while keeping the limitations of modeling in mind produces results that are more accurate, more useful and more timely.</a:t>
            </a:r>
          </a:p>
          <a:p>
            <a:pPr algn="just"/>
            <a:r>
              <a:rPr lang="en-US" dirty="0" smtClean="0"/>
              <a:t>Data </a:t>
            </a:r>
            <a:r>
              <a:rPr lang="en-US" dirty="0"/>
              <a:t>scientists that are lacking in this area might say "I'm a modeler. Data cleaning is a job for someone else." Overspecialization leads to blind spots, such as neglecting code health or neglecting statistical rigor.</a:t>
            </a:r>
          </a:p>
        </p:txBody>
      </p:sp>
    </p:spTree>
    <p:extLst>
      <p:ext uri="{BB962C8B-B14F-4D97-AF65-F5344CB8AC3E}">
        <p14:creationId xmlns:p14="http://schemas.microsoft.com/office/powerpoint/2010/main" val="1744344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21</a:t>
            </a:fld>
            <a:endParaRPr lang="en-US"/>
          </a:p>
        </p:txBody>
      </p:sp>
      <p:sp>
        <p:nvSpPr>
          <p:cNvPr id="3" name="Content Placeholder 2"/>
          <p:cNvSpPr>
            <a:spLocks noGrp="1"/>
          </p:cNvSpPr>
          <p:nvPr>
            <p:ph idx="1"/>
          </p:nvPr>
        </p:nvSpPr>
        <p:spPr>
          <a:xfrm>
            <a:off x="838200" y="454025"/>
            <a:ext cx="10515600" cy="4351338"/>
          </a:xfrm>
        </p:spPr>
        <p:txBody>
          <a:bodyPr>
            <a:noAutofit/>
          </a:bodyPr>
          <a:lstStyle/>
          <a:p>
            <a:pPr marL="514350" indent="-514350" algn="just">
              <a:buFont typeface="+mj-lt"/>
              <a:buAutoNum type="arabicPeriod" startAt="3"/>
            </a:pPr>
            <a:r>
              <a:rPr lang="en-US" b="1" dirty="0">
                <a:solidFill>
                  <a:srgbClr val="C00000"/>
                </a:solidFill>
              </a:rPr>
              <a:t>Readiness to learn new tools, skills and </a:t>
            </a:r>
            <a:r>
              <a:rPr lang="en-US" b="1" dirty="0" smtClean="0">
                <a:solidFill>
                  <a:srgbClr val="C00000"/>
                </a:solidFill>
              </a:rPr>
              <a:t>domains</a:t>
            </a:r>
          </a:p>
          <a:p>
            <a:pPr algn="just"/>
            <a:r>
              <a:rPr lang="en-US" dirty="0"/>
              <a:t>There's no practical way to learn all the tools you will need before you need them. The only way to be prepared for this is get </a:t>
            </a:r>
            <a:r>
              <a:rPr lang="en-US" b="1" dirty="0"/>
              <a:t>comfortable </a:t>
            </a:r>
            <a:r>
              <a:rPr lang="en-US" dirty="0"/>
              <a:t>with the </a:t>
            </a:r>
            <a:r>
              <a:rPr lang="en-US" b="1" dirty="0"/>
              <a:t>process of learning</a:t>
            </a:r>
            <a:r>
              <a:rPr lang="en-US" dirty="0"/>
              <a:t>. </a:t>
            </a:r>
            <a:endParaRPr lang="en-US" dirty="0" smtClean="0"/>
          </a:p>
          <a:p>
            <a:pPr algn="just"/>
            <a:r>
              <a:rPr lang="en-US" dirty="0" smtClean="0"/>
              <a:t>The </a:t>
            </a:r>
            <a:r>
              <a:rPr lang="en-US" dirty="0"/>
              <a:t>set of tools a data scientist comes with doesn't matter as much as their ability to embrace new ones.</a:t>
            </a:r>
          </a:p>
          <a:p>
            <a:pPr algn="just"/>
            <a:r>
              <a:rPr lang="en-US" dirty="0" smtClean="0"/>
              <a:t>Data </a:t>
            </a:r>
            <a:r>
              <a:rPr lang="en-US" dirty="0"/>
              <a:t>scientists that are lacking in this area will be </a:t>
            </a:r>
            <a:r>
              <a:rPr lang="en-US" b="1" dirty="0"/>
              <a:t>limited in what they can contribute</a:t>
            </a:r>
            <a:r>
              <a:rPr lang="en-US" dirty="0"/>
              <a:t>. Most project work will be frustrating. (Their teammates will be frustrated too.) The solution is to adopt a willingness to feel dumb, also known as "a beginner's mindset". This helps navigate the uncomfortable start-up period when every step of working with a tool is unfamiliar. The beginner's mindset manifests itself as a curiosity about the field, the company, the products, and the customers.</a:t>
            </a:r>
          </a:p>
        </p:txBody>
      </p:sp>
    </p:spTree>
    <p:extLst>
      <p:ext uri="{BB962C8B-B14F-4D97-AF65-F5344CB8AC3E}">
        <p14:creationId xmlns:p14="http://schemas.microsoft.com/office/powerpoint/2010/main" val="3117241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22</a:t>
            </a:fld>
            <a:endParaRPr lang="en-US"/>
          </a:p>
        </p:txBody>
      </p:sp>
      <p:sp>
        <p:nvSpPr>
          <p:cNvPr id="3" name="Content Placeholder 2"/>
          <p:cNvSpPr>
            <a:spLocks noGrp="1"/>
          </p:cNvSpPr>
          <p:nvPr>
            <p:ph idx="1"/>
          </p:nvPr>
        </p:nvSpPr>
        <p:spPr>
          <a:xfrm>
            <a:off x="277760" y="1002891"/>
            <a:ext cx="11697929" cy="5501148"/>
          </a:xfrm>
        </p:spPr>
        <p:txBody>
          <a:bodyPr>
            <a:normAutofit fontScale="92500" lnSpcReduction="10000"/>
          </a:bodyPr>
          <a:lstStyle/>
          <a:p>
            <a:pPr marL="514350" indent="-514350">
              <a:buAutoNum type="arabicPeriod"/>
            </a:pPr>
            <a:r>
              <a:rPr lang="en-US" sz="2400" b="1" dirty="0" smtClean="0">
                <a:solidFill>
                  <a:srgbClr val="C00000"/>
                </a:solidFill>
              </a:rPr>
              <a:t>Learning </a:t>
            </a:r>
            <a:r>
              <a:rPr lang="en-US" sz="2400" b="1" dirty="0">
                <a:solidFill>
                  <a:srgbClr val="C00000"/>
                </a:solidFill>
              </a:rPr>
              <a:t>through </a:t>
            </a:r>
            <a:r>
              <a:rPr lang="en-US" sz="2400" b="1" dirty="0" smtClean="0">
                <a:solidFill>
                  <a:srgbClr val="C00000"/>
                </a:solidFill>
              </a:rPr>
              <a:t>practice</a:t>
            </a:r>
          </a:p>
          <a:p>
            <a:pPr algn="just"/>
            <a:r>
              <a:rPr lang="en-US" sz="2400" dirty="0" smtClean="0"/>
              <a:t>Have </a:t>
            </a:r>
            <a:r>
              <a:rPr lang="en-US" sz="2400" dirty="0"/>
              <a:t>a broad understanding of all the roles a data scientist can play and have deep skills in at least one. </a:t>
            </a:r>
            <a:endParaRPr lang="en-US" sz="2400" dirty="0" smtClean="0"/>
          </a:p>
          <a:p>
            <a:pPr algn="just"/>
            <a:r>
              <a:rPr lang="en-US" sz="2400" dirty="0" smtClean="0"/>
              <a:t>These </a:t>
            </a:r>
            <a:r>
              <a:rPr lang="en-US" sz="2400" dirty="0"/>
              <a:t>data scientists are the ones who have worked on realistic data science problems in several domains. </a:t>
            </a:r>
            <a:endParaRPr lang="en-US" sz="2400" dirty="0" smtClean="0"/>
          </a:p>
          <a:p>
            <a:pPr algn="just"/>
            <a:r>
              <a:rPr lang="en-US" sz="2400" dirty="0" smtClean="0"/>
              <a:t>Concrete </a:t>
            </a:r>
            <a:r>
              <a:rPr lang="en-US" sz="2400" dirty="0"/>
              <a:t>examples with rich context and ambiguity are powerful teachers. Applying the same skill in several different domains bestows a facility on the learner that is hard to get any other </a:t>
            </a:r>
            <a:r>
              <a:rPr lang="en-US" sz="2400" dirty="0" smtClean="0"/>
              <a:t>way.</a:t>
            </a:r>
          </a:p>
          <a:p>
            <a:pPr marL="0" indent="0" algn="just">
              <a:buNone/>
            </a:pPr>
            <a:endParaRPr lang="en-US" sz="2400" dirty="0"/>
          </a:p>
          <a:p>
            <a:pPr marL="514350" indent="-514350">
              <a:buFont typeface="+mj-lt"/>
              <a:buAutoNum type="arabicPeriod" startAt="2"/>
            </a:pPr>
            <a:r>
              <a:rPr lang="en-US" sz="2400" b="1" dirty="0" smtClean="0">
                <a:solidFill>
                  <a:srgbClr val="C00000"/>
                </a:solidFill>
              </a:rPr>
              <a:t>Mentoring </a:t>
            </a:r>
            <a:r>
              <a:rPr lang="en-US" sz="2400" b="1" dirty="0">
                <a:solidFill>
                  <a:srgbClr val="C00000"/>
                </a:solidFill>
              </a:rPr>
              <a:t>/ cross-mentoring / community </a:t>
            </a:r>
            <a:r>
              <a:rPr lang="en-US" sz="2400" b="1" dirty="0" smtClean="0">
                <a:solidFill>
                  <a:srgbClr val="C00000"/>
                </a:solidFill>
              </a:rPr>
              <a:t>contribution</a:t>
            </a:r>
          </a:p>
          <a:p>
            <a:pPr algn="just"/>
            <a:r>
              <a:rPr lang="en-US" sz="2400" dirty="0" smtClean="0"/>
              <a:t>Share </a:t>
            </a:r>
            <a:r>
              <a:rPr lang="en-US" sz="2400" dirty="0"/>
              <a:t>your work with </a:t>
            </a:r>
            <a:r>
              <a:rPr lang="en-US" sz="2400" dirty="0" smtClean="0"/>
              <a:t>others in the form </a:t>
            </a:r>
            <a:r>
              <a:rPr lang="en-US" sz="2400" dirty="0"/>
              <a:t>of teaching activities with those less experienced, such providing advice, tutorials, or explanations. </a:t>
            </a:r>
            <a:endParaRPr lang="en-US" sz="2400" dirty="0" smtClean="0"/>
          </a:p>
          <a:p>
            <a:pPr algn="just"/>
            <a:r>
              <a:rPr lang="en-US" sz="2400" dirty="0" smtClean="0"/>
              <a:t>It </a:t>
            </a:r>
            <a:r>
              <a:rPr lang="en-US" sz="2400" dirty="0"/>
              <a:t>can also manifest between peers in such varied ways as publishing project summaries, asking advice, cooperative coding, and creating cheat sheet references for a new tool. These can take place in person or on-line. </a:t>
            </a:r>
            <a:endParaRPr lang="en-US" sz="2400" dirty="0" smtClean="0"/>
          </a:p>
          <a:p>
            <a:pPr algn="just"/>
            <a:r>
              <a:rPr lang="en-US" sz="2400" dirty="0" smtClean="0"/>
              <a:t>Every </a:t>
            </a:r>
            <a:r>
              <a:rPr lang="en-US" sz="2400" dirty="0"/>
              <a:t>major social network has its own data science community, each with its own flavor.</a:t>
            </a:r>
          </a:p>
          <a:p>
            <a:pPr marL="0" indent="0">
              <a:buNone/>
            </a:pPr>
            <a:endParaRPr lang="en-US" sz="2400" dirty="0"/>
          </a:p>
          <a:p>
            <a:pPr marL="0" indent="0">
              <a:buNone/>
            </a:pPr>
            <a:endParaRPr lang="en-US" sz="2400" dirty="0"/>
          </a:p>
        </p:txBody>
      </p:sp>
      <p:sp>
        <p:nvSpPr>
          <p:cNvPr id="4" name="Title 3"/>
          <p:cNvSpPr>
            <a:spLocks noGrp="1"/>
          </p:cNvSpPr>
          <p:nvPr>
            <p:ph type="title"/>
          </p:nvPr>
        </p:nvSpPr>
        <p:spPr>
          <a:xfrm>
            <a:off x="838200" y="114403"/>
            <a:ext cx="10515600" cy="888488"/>
          </a:xfrm>
        </p:spPr>
        <p:txBody>
          <a:bodyPr/>
          <a:lstStyle/>
          <a:p>
            <a:pPr algn="ctr"/>
            <a:r>
              <a:rPr lang="en-US" b="1" dirty="0"/>
              <a:t>Success </a:t>
            </a:r>
            <a:r>
              <a:rPr lang="en-US" b="1" dirty="0" smtClean="0"/>
              <a:t>Patterns</a:t>
            </a:r>
            <a:endParaRPr lang="en-US" b="1" dirty="0"/>
          </a:p>
        </p:txBody>
      </p:sp>
    </p:spTree>
    <p:extLst>
      <p:ext uri="{BB962C8B-B14F-4D97-AF65-F5344CB8AC3E}">
        <p14:creationId xmlns:p14="http://schemas.microsoft.com/office/powerpoint/2010/main" val="8744443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83877" y="2272268"/>
            <a:ext cx="5726492" cy="1881829"/>
          </a:xfrm>
          <a:prstGeom prst="rect">
            <a:avLst/>
          </a:prstGeom>
        </p:spPr>
      </p:pic>
      <p:sp>
        <p:nvSpPr>
          <p:cNvPr id="3" name="Slide Number Placeholder 2"/>
          <p:cNvSpPr>
            <a:spLocks noGrp="1"/>
          </p:cNvSpPr>
          <p:nvPr>
            <p:ph type="sldNum" sz="quarter" idx="12"/>
          </p:nvPr>
        </p:nvSpPr>
        <p:spPr/>
        <p:txBody>
          <a:bodyPr/>
          <a:lstStyle/>
          <a:p>
            <a:fld id="{062D6987-FB6D-4DB8-81B8-AD0F35E3BB5F}" type="slidenum">
              <a:rPr lang="en-US" smtClean="0"/>
              <a:t>23</a:t>
            </a:fld>
            <a:endParaRPr lang="en-US" dirty="0"/>
          </a:p>
        </p:txBody>
      </p:sp>
      <p:sp>
        <p:nvSpPr>
          <p:cNvPr id="4" name="Title 3"/>
          <p:cNvSpPr>
            <a:spLocks noGrp="1"/>
          </p:cNvSpPr>
          <p:nvPr>
            <p:ph type="title"/>
          </p:nvPr>
        </p:nvSpPr>
        <p:spPr>
          <a:xfrm>
            <a:off x="838200" y="28536"/>
            <a:ext cx="10515600" cy="1325563"/>
          </a:xfrm>
        </p:spPr>
        <p:txBody>
          <a:bodyPr>
            <a:normAutofit fontScale="90000"/>
          </a:bodyPr>
          <a:lstStyle/>
          <a:p>
            <a:pPr algn="ctr"/>
            <a:r>
              <a:rPr lang="en-US" b="1" dirty="0" smtClean="0"/>
              <a:t>Solution to Replace Unicorn Data Scientist</a:t>
            </a:r>
            <a:endParaRPr lang="en-US" b="1" dirty="0"/>
          </a:p>
        </p:txBody>
      </p:sp>
      <p:sp>
        <p:nvSpPr>
          <p:cNvPr id="5" name="Rectangle 4"/>
          <p:cNvSpPr/>
          <p:nvPr/>
        </p:nvSpPr>
        <p:spPr>
          <a:xfrm>
            <a:off x="3469808" y="1382790"/>
            <a:ext cx="5038559" cy="707886"/>
          </a:xfrm>
          <a:prstGeom prst="rect">
            <a:avLst/>
          </a:prstGeom>
          <a:solidFill>
            <a:schemeClr val="accent4">
              <a:lumMod val="20000"/>
              <a:lumOff val="80000"/>
            </a:schemeClr>
          </a:solidFill>
        </p:spPr>
        <p:txBody>
          <a:bodyPr wrap="none" lIns="91440" tIns="45720" rIns="91440" bIns="45720">
            <a:spAutoFit/>
          </a:bodyPr>
          <a:lstStyle/>
          <a:p>
            <a:pPr algn="ctr"/>
            <a:r>
              <a:rPr lang="en-US" sz="40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Data Science Team</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6" name="Rectangle 5"/>
          <p:cNvSpPr/>
          <p:nvPr/>
        </p:nvSpPr>
        <p:spPr>
          <a:xfrm>
            <a:off x="2091950" y="4474946"/>
            <a:ext cx="7794274" cy="369332"/>
          </a:xfrm>
          <a:prstGeom prst="rect">
            <a:avLst/>
          </a:prstGeom>
        </p:spPr>
        <p:txBody>
          <a:bodyPr wrap="square">
            <a:spAutoFit/>
          </a:bodyPr>
          <a:lstStyle/>
          <a:p>
            <a:r>
              <a:rPr lang="en-US" b="1" dirty="0" smtClean="0"/>
              <a:t>Build </a:t>
            </a:r>
            <a:r>
              <a:rPr lang="en-US" b="1" dirty="0"/>
              <a:t>out teams to reflect a variety of backgrounds and </a:t>
            </a:r>
            <a:r>
              <a:rPr lang="en-US" b="1" dirty="0" smtClean="0"/>
              <a:t>experience.</a:t>
            </a:r>
            <a:endParaRPr lang="en-US" b="1" dirty="0"/>
          </a:p>
        </p:txBody>
      </p:sp>
      <p:sp>
        <p:nvSpPr>
          <p:cNvPr id="7" name="Rectangle 6"/>
          <p:cNvSpPr/>
          <p:nvPr/>
        </p:nvSpPr>
        <p:spPr>
          <a:xfrm>
            <a:off x="1430215" y="4888357"/>
            <a:ext cx="9825111" cy="646331"/>
          </a:xfrm>
          <a:prstGeom prst="rect">
            <a:avLst/>
          </a:prstGeom>
        </p:spPr>
        <p:txBody>
          <a:bodyPr wrap="square">
            <a:spAutoFit/>
          </a:bodyPr>
          <a:lstStyle/>
          <a:p>
            <a:r>
              <a:rPr lang="en-US" b="1" dirty="0"/>
              <a:t>A data science team can have various roles like data engineer, data analyst, business intelligence, research scientist, decision scientist, and of-course data scientist. </a:t>
            </a:r>
          </a:p>
        </p:txBody>
      </p:sp>
    </p:spTree>
    <p:extLst>
      <p:ext uri="{BB962C8B-B14F-4D97-AF65-F5344CB8AC3E}">
        <p14:creationId xmlns:p14="http://schemas.microsoft.com/office/powerpoint/2010/main" val="8839570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24</a:t>
            </a:fld>
            <a:endParaRPr lang="en-US"/>
          </a:p>
        </p:txBody>
      </p:sp>
      <p:pic>
        <p:nvPicPr>
          <p:cNvPr id="4" name="Picture 3"/>
          <p:cNvPicPr>
            <a:picLocks noChangeAspect="1"/>
          </p:cNvPicPr>
          <p:nvPr/>
        </p:nvPicPr>
        <p:blipFill rotWithShape="1">
          <a:blip r:embed="rId2"/>
          <a:srcRect l="29313" t="28317" r="9491" b="14759"/>
          <a:stretch/>
        </p:blipFill>
        <p:spPr>
          <a:xfrm>
            <a:off x="436098" y="377581"/>
            <a:ext cx="11432374" cy="5978769"/>
          </a:xfrm>
          <a:prstGeom prst="rect">
            <a:avLst/>
          </a:prstGeom>
          <a:ln>
            <a:solidFill>
              <a:schemeClr val="tx1"/>
            </a:solidFill>
          </a:ln>
        </p:spPr>
      </p:pic>
      <p:sp>
        <p:nvSpPr>
          <p:cNvPr id="5" name="Oval 4"/>
          <p:cNvSpPr/>
          <p:nvPr/>
        </p:nvSpPr>
        <p:spPr>
          <a:xfrm>
            <a:off x="436098" y="377581"/>
            <a:ext cx="1955410" cy="5649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629507" y="3366965"/>
            <a:ext cx="1955410" cy="5649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5457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25</a:t>
            </a:fld>
            <a:endParaRPr lang="en-US"/>
          </a:p>
        </p:txBody>
      </p:sp>
      <p:pic>
        <p:nvPicPr>
          <p:cNvPr id="4" name="Picture 3"/>
          <p:cNvPicPr>
            <a:picLocks noChangeAspect="1"/>
          </p:cNvPicPr>
          <p:nvPr/>
        </p:nvPicPr>
        <p:blipFill rotWithShape="1">
          <a:blip r:embed="rId2"/>
          <a:srcRect l="14068" t="28702" r="34250" b="36106"/>
          <a:stretch/>
        </p:blipFill>
        <p:spPr>
          <a:xfrm>
            <a:off x="447709" y="1125413"/>
            <a:ext cx="11537964" cy="4417257"/>
          </a:xfrm>
          <a:prstGeom prst="rect">
            <a:avLst/>
          </a:prstGeom>
          <a:ln>
            <a:solidFill>
              <a:schemeClr val="tx1"/>
            </a:solidFill>
          </a:ln>
        </p:spPr>
      </p:pic>
      <p:sp>
        <p:nvSpPr>
          <p:cNvPr id="5" name="Oval 4"/>
          <p:cNvSpPr/>
          <p:nvPr/>
        </p:nvSpPr>
        <p:spPr>
          <a:xfrm>
            <a:off x="942534" y="2222694"/>
            <a:ext cx="1603717" cy="5345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039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26</a:t>
            </a:fld>
            <a:endParaRPr lang="en-US"/>
          </a:p>
        </p:txBody>
      </p:sp>
      <p:pic>
        <p:nvPicPr>
          <p:cNvPr id="4" name="Picture 3"/>
          <p:cNvPicPr>
            <a:picLocks noChangeAspect="1"/>
          </p:cNvPicPr>
          <p:nvPr/>
        </p:nvPicPr>
        <p:blipFill rotWithShape="1">
          <a:blip r:embed="rId2"/>
          <a:srcRect l="9202" t="26009" r="54037" b="7837"/>
          <a:stretch/>
        </p:blipFill>
        <p:spPr>
          <a:xfrm>
            <a:off x="5584875" y="174203"/>
            <a:ext cx="6471138" cy="6547272"/>
          </a:xfrm>
          <a:prstGeom prst="rect">
            <a:avLst/>
          </a:prstGeom>
          <a:ln>
            <a:solidFill>
              <a:schemeClr val="tx1"/>
            </a:solidFill>
          </a:ln>
        </p:spPr>
      </p:pic>
      <p:pic>
        <p:nvPicPr>
          <p:cNvPr id="5" name="Picture 4"/>
          <p:cNvPicPr>
            <a:picLocks noChangeAspect="1"/>
          </p:cNvPicPr>
          <p:nvPr/>
        </p:nvPicPr>
        <p:blipFill rotWithShape="1">
          <a:blip r:embed="rId3"/>
          <a:srcRect l="9419" t="36971" r="54469" b="35336"/>
          <a:stretch/>
        </p:blipFill>
        <p:spPr>
          <a:xfrm>
            <a:off x="251070" y="2124222"/>
            <a:ext cx="5318562" cy="2293033"/>
          </a:xfrm>
          <a:prstGeom prst="rect">
            <a:avLst/>
          </a:prstGeom>
          <a:ln>
            <a:solidFill>
              <a:schemeClr val="tx1"/>
            </a:solidFill>
          </a:ln>
        </p:spPr>
      </p:pic>
      <p:sp>
        <p:nvSpPr>
          <p:cNvPr id="6" name="Oval 5"/>
          <p:cNvSpPr/>
          <p:nvPr/>
        </p:nvSpPr>
        <p:spPr>
          <a:xfrm>
            <a:off x="365759" y="2405575"/>
            <a:ext cx="1167619" cy="337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87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27</a:t>
            </a:fld>
            <a:endParaRPr lang="en-US"/>
          </a:p>
        </p:txBody>
      </p:sp>
      <p:pic>
        <p:nvPicPr>
          <p:cNvPr id="4" name="Picture 3"/>
          <p:cNvPicPr>
            <a:picLocks noChangeAspect="1"/>
          </p:cNvPicPr>
          <p:nvPr/>
        </p:nvPicPr>
        <p:blipFill>
          <a:blip r:embed="rId2"/>
          <a:stretch>
            <a:fillRect/>
          </a:stretch>
        </p:blipFill>
        <p:spPr>
          <a:xfrm>
            <a:off x="667110" y="1088094"/>
            <a:ext cx="2624730" cy="2707561"/>
          </a:xfrm>
          <a:prstGeom prst="rect">
            <a:avLst/>
          </a:prstGeom>
        </p:spPr>
      </p:pic>
      <p:pic>
        <p:nvPicPr>
          <p:cNvPr id="5" name="Picture 4"/>
          <p:cNvPicPr>
            <a:picLocks noChangeAspect="1"/>
          </p:cNvPicPr>
          <p:nvPr/>
        </p:nvPicPr>
        <p:blipFill>
          <a:blip r:embed="rId3"/>
          <a:stretch>
            <a:fillRect/>
          </a:stretch>
        </p:blipFill>
        <p:spPr>
          <a:xfrm>
            <a:off x="7159943" y="122423"/>
            <a:ext cx="2392530" cy="1722826"/>
          </a:xfrm>
          <a:prstGeom prst="rect">
            <a:avLst/>
          </a:prstGeom>
        </p:spPr>
      </p:pic>
      <p:cxnSp>
        <p:nvCxnSpPr>
          <p:cNvPr id="7" name="Straight Connector 6"/>
          <p:cNvCxnSpPr/>
          <p:nvPr/>
        </p:nvCxnSpPr>
        <p:spPr>
          <a:xfrm flipH="1">
            <a:off x="4267123" y="122423"/>
            <a:ext cx="43500" cy="65990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00413" y="337504"/>
            <a:ext cx="3424334" cy="646331"/>
          </a:xfrm>
          <a:prstGeom prst="rect">
            <a:avLst/>
          </a:prstGeom>
          <a:noFill/>
        </p:spPr>
        <p:txBody>
          <a:bodyPr wrap="none" lIns="91440" tIns="45720" rIns="91440" bIns="45720">
            <a:spAutoFit/>
          </a:bodyPr>
          <a:lstStyle/>
          <a:p>
            <a:pPr algn="ctr"/>
            <a:r>
              <a:rPr lang="en-US" sz="3600" b="1" cap="none" spc="0" dirty="0" smtClean="0">
                <a:ln w="0"/>
                <a:solidFill>
                  <a:schemeClr val="tx1"/>
                </a:solidFill>
                <a:effectLst>
                  <a:outerShdw blurRad="38100" dist="19050" dir="2700000" algn="tl" rotWithShape="0">
                    <a:schemeClr val="dk1">
                      <a:alpha val="40000"/>
                    </a:schemeClr>
                  </a:outerShdw>
                </a:effectLst>
              </a:rPr>
              <a:t>Ideal Scenario</a:t>
            </a:r>
            <a:endParaRPr lang="en-US" sz="3600" b="1" cap="none" spc="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4900030" y="660670"/>
            <a:ext cx="1678666" cy="646331"/>
          </a:xfrm>
          <a:prstGeom prst="rect">
            <a:avLst/>
          </a:prstGeom>
        </p:spPr>
        <p:txBody>
          <a:bodyPr wrap="none">
            <a:spAutoFit/>
          </a:bodyPr>
          <a:lstStyle/>
          <a:p>
            <a:pPr lvl="0" algn="ctr"/>
            <a:r>
              <a:rPr lang="en-US" sz="3600" b="1" dirty="0" smtClean="0">
                <a:ln w="0"/>
                <a:solidFill>
                  <a:prstClr val="black"/>
                </a:solidFill>
                <a:effectLst>
                  <a:outerShdw blurRad="38100" dist="19050" dir="2700000" algn="tl" rotWithShape="0">
                    <a:prstClr val="black">
                      <a:alpha val="40000"/>
                    </a:prstClr>
                  </a:outerShdw>
                </a:effectLst>
              </a:rPr>
              <a:t>Reality</a:t>
            </a:r>
            <a:endParaRPr lang="en-US" sz="3600" b="1" dirty="0">
              <a:ln w="0"/>
              <a:solidFill>
                <a:prstClr val="black"/>
              </a:solidFill>
              <a:effectLst>
                <a:outerShdw blurRad="38100" dist="19050" dir="2700000" algn="tl" rotWithShape="0">
                  <a:prstClr val="black">
                    <a:alpha val="40000"/>
                  </a:prstClr>
                </a:outerShdw>
              </a:effectLst>
            </a:endParaRPr>
          </a:p>
        </p:txBody>
      </p:sp>
      <p:sp>
        <p:nvSpPr>
          <p:cNvPr id="10" name="Rectangle 9"/>
          <p:cNvSpPr/>
          <p:nvPr/>
        </p:nvSpPr>
        <p:spPr>
          <a:xfrm>
            <a:off x="4446457" y="1920161"/>
            <a:ext cx="7427741" cy="4801314"/>
          </a:xfrm>
          <a:prstGeom prst="rect">
            <a:avLst/>
          </a:prstGeom>
        </p:spPr>
        <p:txBody>
          <a:bodyPr wrap="square">
            <a:spAutoFit/>
          </a:bodyPr>
          <a:lstStyle/>
          <a:p>
            <a:pPr marL="342900" indent="-342900">
              <a:buFont typeface="+mj-lt"/>
              <a:buAutoNum type="arabicPeriod"/>
            </a:pPr>
            <a:r>
              <a:rPr lang="en-US" sz="1700" dirty="0"/>
              <a:t>Learn how to use the whole data toolbox</a:t>
            </a:r>
            <a:br>
              <a:rPr lang="en-US" sz="1700" dirty="0"/>
            </a:br>
            <a:r>
              <a:rPr lang="en-US" sz="1700" dirty="0"/>
              <a:t>He must be able to face the majority of IT challenges by yourself, from bash to </a:t>
            </a:r>
            <a:r>
              <a:rPr lang="en-US" sz="1700" dirty="0" err="1"/>
              <a:t>Dockerfile</a:t>
            </a:r>
            <a:r>
              <a:rPr lang="en-US" sz="1700" dirty="0"/>
              <a:t>.</a:t>
            </a:r>
            <a:br>
              <a:rPr lang="en-US" sz="1700" dirty="0"/>
            </a:br>
            <a:endParaRPr lang="en-US" sz="1700" dirty="0"/>
          </a:p>
          <a:p>
            <a:pPr marL="342900" indent="-342900">
              <a:buFont typeface="+mj-lt"/>
              <a:buAutoNum type="arabicPeriod"/>
            </a:pPr>
            <a:r>
              <a:rPr lang="en-US" sz="1700" dirty="0"/>
              <a:t>Learn how to explain your work </a:t>
            </a:r>
            <a:br>
              <a:rPr lang="en-US" sz="1700" dirty="0"/>
            </a:br>
            <a:r>
              <a:rPr lang="en-US" sz="1700" dirty="0"/>
              <a:t>A good story with average results is better than a boring story with good results (stunning results always win).</a:t>
            </a:r>
          </a:p>
          <a:p>
            <a:pPr marL="342900" indent="-342900">
              <a:buFont typeface="+mj-lt"/>
              <a:buAutoNum type="arabicPeriod"/>
            </a:pPr>
            <a:endParaRPr lang="en-US" sz="1700" dirty="0"/>
          </a:p>
          <a:p>
            <a:pPr marL="342900" indent="-342900">
              <a:buFont typeface="+mj-lt"/>
              <a:buAutoNum type="arabicPeriod"/>
            </a:pPr>
            <a:r>
              <a:rPr lang="en-US" sz="1700" dirty="0"/>
              <a:t>Learn how to write “good code”</a:t>
            </a:r>
            <a:br>
              <a:rPr lang="en-US" sz="1700" dirty="0"/>
            </a:br>
            <a:r>
              <a:rPr lang="en-US" sz="1700" dirty="0"/>
              <a:t>Working like the person you are going to show your code one day is a psychotic killer.</a:t>
            </a:r>
          </a:p>
          <a:p>
            <a:pPr marL="342900" indent="-342900">
              <a:buFont typeface="+mj-lt"/>
              <a:buAutoNum type="arabicPeriod"/>
            </a:pPr>
            <a:endParaRPr lang="en-US" sz="1700" dirty="0"/>
          </a:p>
          <a:p>
            <a:pPr marL="342900" indent="-342900">
              <a:buFont typeface="+mj-lt"/>
              <a:buAutoNum type="arabicPeriod"/>
            </a:pPr>
            <a:r>
              <a:rPr lang="en-US" sz="1700" dirty="0"/>
              <a:t>Learn how to understand business needs</a:t>
            </a:r>
            <a:br>
              <a:rPr lang="en-US" sz="1700" dirty="0"/>
            </a:br>
            <a:r>
              <a:rPr lang="en-US" sz="1700" dirty="0"/>
              <a:t>Well posed questions are very rare.</a:t>
            </a:r>
          </a:p>
          <a:p>
            <a:pPr marL="342900" indent="-342900">
              <a:buFont typeface="+mj-lt"/>
              <a:buAutoNum type="arabicPeriod"/>
            </a:pPr>
            <a:endParaRPr lang="en-US" sz="1700" dirty="0"/>
          </a:p>
          <a:p>
            <a:pPr marL="342900" indent="-342900">
              <a:buFont typeface="+mj-lt"/>
              <a:buAutoNum type="arabicPeriod"/>
            </a:pPr>
            <a:r>
              <a:rPr lang="en-US" sz="1700" dirty="0"/>
              <a:t>Learn how to make models work</a:t>
            </a:r>
            <a:br>
              <a:rPr lang="en-US" sz="1700" dirty="0"/>
            </a:br>
            <a:r>
              <a:rPr lang="en-US" sz="1700" dirty="0"/>
              <a:t>Data Superman needs to be comfortable with mathematics and statistics.</a:t>
            </a:r>
          </a:p>
        </p:txBody>
      </p:sp>
      <p:sp>
        <p:nvSpPr>
          <p:cNvPr id="11" name="Rectangle 10"/>
          <p:cNvSpPr/>
          <p:nvPr/>
        </p:nvSpPr>
        <p:spPr>
          <a:xfrm>
            <a:off x="153830" y="4254687"/>
            <a:ext cx="4017774" cy="1323439"/>
          </a:xfrm>
          <a:prstGeom prst="rect">
            <a:avLst/>
          </a:prstGeom>
        </p:spPr>
        <p:txBody>
          <a:bodyPr wrap="square">
            <a:spAutoFit/>
          </a:bodyPr>
          <a:lstStyle/>
          <a:p>
            <a:r>
              <a:rPr lang="en-US" sz="1600" dirty="0"/>
              <a:t>1 Data Architect/Data team </a:t>
            </a:r>
            <a:r>
              <a:rPr lang="en-US" sz="1600" dirty="0" smtClean="0"/>
              <a:t>manager</a:t>
            </a:r>
            <a:endParaRPr lang="en-US" sz="1600" dirty="0"/>
          </a:p>
          <a:p>
            <a:r>
              <a:rPr lang="en-US" sz="1600" dirty="0"/>
              <a:t>2-3 Data engineer to support the development and go-lives</a:t>
            </a:r>
          </a:p>
          <a:p>
            <a:r>
              <a:rPr lang="en-US" sz="1600" dirty="0"/>
              <a:t>3-5 Data Scientist for fast prototyping and complex models/analysis</a:t>
            </a:r>
          </a:p>
        </p:txBody>
      </p:sp>
    </p:spTree>
    <p:extLst>
      <p:ext uri="{BB962C8B-B14F-4D97-AF65-F5344CB8AC3E}">
        <p14:creationId xmlns:p14="http://schemas.microsoft.com/office/powerpoint/2010/main" val="479497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28</a:t>
            </a:fld>
            <a:endParaRPr lang="en-US"/>
          </a:p>
        </p:txBody>
      </p:sp>
      <p:sp>
        <p:nvSpPr>
          <p:cNvPr id="3" name="Content Placeholder 2"/>
          <p:cNvSpPr>
            <a:spLocks noGrp="1"/>
          </p:cNvSpPr>
          <p:nvPr>
            <p:ph idx="1"/>
          </p:nvPr>
        </p:nvSpPr>
        <p:spPr>
          <a:xfrm>
            <a:off x="838200" y="1530204"/>
            <a:ext cx="10515600" cy="4351338"/>
          </a:xfrm>
        </p:spPr>
        <p:txBody>
          <a:bodyPr/>
          <a:lstStyle/>
          <a:p>
            <a:pPr marL="0" indent="0">
              <a:buNone/>
            </a:pPr>
            <a:r>
              <a:rPr lang="en-US" dirty="0" smtClean="0"/>
              <a:t>Vertical </a:t>
            </a:r>
            <a:r>
              <a:rPr lang="en-US" dirty="0"/>
              <a:t>data scientists are the by-product of a university system that trains </a:t>
            </a:r>
            <a:r>
              <a:rPr lang="en-US" dirty="0" smtClean="0"/>
              <a:t>a person </a:t>
            </a:r>
            <a:r>
              <a:rPr lang="en-US" dirty="0"/>
              <a:t>to become a computer scientist, a statistician, an operations researcher</a:t>
            </a:r>
            <a:r>
              <a:rPr lang="en-US" dirty="0" smtClean="0"/>
              <a:t>, or </a:t>
            </a:r>
            <a:r>
              <a:rPr lang="en-US" dirty="0"/>
              <a:t>an </a:t>
            </a:r>
            <a:r>
              <a:rPr lang="en-US" dirty="0" smtClean="0"/>
              <a:t>MBA.</a:t>
            </a:r>
            <a:endParaRPr lang="en-US" dirty="0"/>
          </a:p>
        </p:txBody>
      </p:sp>
      <p:sp>
        <p:nvSpPr>
          <p:cNvPr id="4" name="Title 3"/>
          <p:cNvSpPr>
            <a:spLocks noGrp="1"/>
          </p:cNvSpPr>
          <p:nvPr>
            <p:ph type="title"/>
          </p:nvPr>
        </p:nvSpPr>
        <p:spPr>
          <a:xfrm>
            <a:off x="838200" y="0"/>
            <a:ext cx="10515600" cy="1325563"/>
          </a:xfrm>
        </p:spPr>
        <p:txBody>
          <a:bodyPr/>
          <a:lstStyle/>
          <a:p>
            <a:pPr algn="ctr"/>
            <a:r>
              <a:rPr lang="en-US" b="1" dirty="0">
                <a:solidFill>
                  <a:prstClr val="black"/>
                </a:solidFill>
              </a:rPr>
              <a:t>Vertical Data Scientist</a:t>
            </a:r>
            <a:endParaRPr lang="en-US" dirty="0"/>
          </a:p>
        </p:txBody>
      </p:sp>
    </p:spTree>
    <p:extLst>
      <p:ext uri="{BB962C8B-B14F-4D97-AF65-F5344CB8AC3E}">
        <p14:creationId xmlns:p14="http://schemas.microsoft.com/office/powerpoint/2010/main" val="811924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29</a:t>
            </a:fld>
            <a:endParaRPr lang="en-US"/>
          </a:p>
        </p:txBody>
      </p:sp>
      <p:sp>
        <p:nvSpPr>
          <p:cNvPr id="3" name="Content Placeholder 2"/>
          <p:cNvSpPr>
            <a:spLocks noGrp="1"/>
          </p:cNvSpPr>
          <p:nvPr>
            <p:ph idx="1"/>
          </p:nvPr>
        </p:nvSpPr>
        <p:spPr>
          <a:xfrm>
            <a:off x="838199" y="1069144"/>
            <a:ext cx="10837985" cy="5528603"/>
          </a:xfrm>
        </p:spPr>
        <p:txBody>
          <a:bodyPr>
            <a:normAutofit fontScale="92500" lnSpcReduction="20000"/>
          </a:bodyPr>
          <a:lstStyle/>
          <a:p>
            <a:pPr marL="0" indent="0">
              <a:spcBef>
                <a:spcPts val="0"/>
              </a:spcBef>
              <a:buNone/>
            </a:pPr>
            <a:r>
              <a:rPr lang="en-US" b="1" dirty="0"/>
              <a:t>Vertical data scientists </a:t>
            </a:r>
            <a:r>
              <a:rPr lang="en-US" dirty="0"/>
              <a:t>have deep technical knowledge in some narrow field. </a:t>
            </a:r>
            <a:r>
              <a:rPr lang="en-US" dirty="0" smtClean="0"/>
              <a:t>For instance:</a:t>
            </a:r>
            <a:endParaRPr lang="en-US" dirty="0"/>
          </a:p>
          <a:p>
            <a:pPr>
              <a:lnSpc>
                <a:spcPct val="120000"/>
              </a:lnSpc>
              <a:spcBef>
                <a:spcPts val="0"/>
              </a:spcBef>
            </a:pPr>
            <a:r>
              <a:rPr lang="en-US" dirty="0" smtClean="0"/>
              <a:t>Computer </a:t>
            </a:r>
            <a:r>
              <a:rPr lang="en-US" dirty="0"/>
              <a:t>scientists familiar with computational complexity of all </a:t>
            </a:r>
            <a:r>
              <a:rPr lang="en-US" dirty="0" smtClean="0"/>
              <a:t>sorting algorithms.</a:t>
            </a:r>
            <a:endParaRPr lang="en-US" dirty="0"/>
          </a:p>
          <a:p>
            <a:pPr>
              <a:lnSpc>
                <a:spcPct val="120000"/>
              </a:lnSpc>
              <a:spcBef>
                <a:spcPts val="0"/>
              </a:spcBef>
            </a:pPr>
            <a:r>
              <a:rPr lang="en-US" dirty="0" smtClean="0"/>
              <a:t>Statisticians </a:t>
            </a:r>
            <a:r>
              <a:rPr lang="en-US" dirty="0"/>
              <a:t>who know everything about eigenvalues, singular </a:t>
            </a:r>
            <a:r>
              <a:rPr lang="en-US" dirty="0" smtClean="0"/>
              <a:t>value decomposition </a:t>
            </a:r>
            <a:r>
              <a:rPr lang="en-US" dirty="0"/>
              <a:t>and its numerical stability, and asymptotic </a:t>
            </a:r>
            <a:r>
              <a:rPr lang="en-US" dirty="0" smtClean="0"/>
              <a:t>convergence of </a:t>
            </a:r>
            <a:r>
              <a:rPr lang="en-US" dirty="0"/>
              <a:t>maximum pseudo-likelihood </a:t>
            </a:r>
            <a:r>
              <a:rPr lang="en-US" dirty="0" smtClean="0"/>
              <a:t>estimators.</a:t>
            </a:r>
            <a:endParaRPr lang="en-US" dirty="0"/>
          </a:p>
          <a:p>
            <a:pPr>
              <a:lnSpc>
                <a:spcPct val="120000"/>
              </a:lnSpc>
              <a:spcBef>
                <a:spcPts val="0"/>
              </a:spcBef>
            </a:pPr>
            <a:r>
              <a:rPr lang="en-US" dirty="0" smtClean="0"/>
              <a:t>Software </a:t>
            </a:r>
            <a:r>
              <a:rPr lang="en-US" dirty="0"/>
              <a:t>engineers with years of experience writing Python code (</a:t>
            </a:r>
            <a:r>
              <a:rPr lang="en-US" dirty="0" smtClean="0"/>
              <a:t>including graphic </a:t>
            </a:r>
            <a:r>
              <a:rPr lang="en-US" dirty="0"/>
              <a:t>libraries) applied to API development and web crawling </a:t>
            </a:r>
            <a:r>
              <a:rPr lang="en-US" dirty="0" smtClean="0"/>
              <a:t>technology.</a:t>
            </a:r>
          </a:p>
          <a:p>
            <a:pPr>
              <a:lnSpc>
                <a:spcPct val="120000"/>
              </a:lnSpc>
              <a:spcBef>
                <a:spcPts val="0"/>
              </a:spcBef>
            </a:pPr>
            <a:r>
              <a:rPr lang="en-US" dirty="0"/>
              <a:t>Database specialists with strong data modeling, data warehousing, </a:t>
            </a:r>
            <a:r>
              <a:rPr lang="en-US" dirty="0" smtClean="0"/>
              <a:t>graph database</a:t>
            </a:r>
            <a:r>
              <a:rPr lang="en-US" dirty="0"/>
              <a:t>, Hadoop, and NoSQL </a:t>
            </a:r>
            <a:r>
              <a:rPr lang="en-US" dirty="0" smtClean="0"/>
              <a:t>expertise.</a:t>
            </a:r>
            <a:endParaRPr lang="en-US" dirty="0"/>
          </a:p>
          <a:p>
            <a:pPr>
              <a:lnSpc>
                <a:spcPct val="120000"/>
              </a:lnSpc>
              <a:spcBef>
                <a:spcPts val="0"/>
              </a:spcBef>
            </a:pPr>
            <a:r>
              <a:rPr lang="en-US" dirty="0" smtClean="0"/>
              <a:t>Predictive </a:t>
            </a:r>
            <a:r>
              <a:rPr lang="en-US" dirty="0"/>
              <a:t>modelers with expertise in Bayesian networks, SAS, and </a:t>
            </a:r>
            <a:r>
              <a:rPr lang="en-US" dirty="0" smtClean="0"/>
              <a:t>SVM.</a:t>
            </a:r>
            <a:endParaRPr lang="en-US" dirty="0"/>
          </a:p>
        </p:txBody>
      </p:sp>
      <p:sp>
        <p:nvSpPr>
          <p:cNvPr id="4" name="Title 3"/>
          <p:cNvSpPr>
            <a:spLocks noGrp="1"/>
          </p:cNvSpPr>
          <p:nvPr>
            <p:ph type="title"/>
          </p:nvPr>
        </p:nvSpPr>
        <p:spPr>
          <a:xfrm>
            <a:off x="838200" y="0"/>
            <a:ext cx="10515600" cy="1325563"/>
          </a:xfrm>
        </p:spPr>
        <p:txBody>
          <a:bodyPr/>
          <a:lstStyle/>
          <a:p>
            <a:pPr algn="ctr"/>
            <a:r>
              <a:rPr lang="en-US" b="1" dirty="0" smtClean="0"/>
              <a:t>Vertical Data Scientist</a:t>
            </a:r>
            <a:endParaRPr lang="en-US" b="1" dirty="0"/>
          </a:p>
        </p:txBody>
      </p:sp>
    </p:spTree>
    <p:extLst>
      <p:ext uri="{BB962C8B-B14F-4D97-AF65-F5344CB8AC3E}">
        <p14:creationId xmlns:p14="http://schemas.microsoft.com/office/powerpoint/2010/main" val="858514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8380" y="4207757"/>
            <a:ext cx="4072831" cy="2446109"/>
          </a:xfrm>
          <a:prstGeom prst="rect">
            <a:avLst/>
          </a:prstGeom>
        </p:spPr>
      </p:pic>
      <p:sp>
        <p:nvSpPr>
          <p:cNvPr id="5" name="Rectangle 4"/>
          <p:cNvSpPr/>
          <p:nvPr/>
        </p:nvSpPr>
        <p:spPr>
          <a:xfrm>
            <a:off x="3122127" y="3988062"/>
            <a:ext cx="1055097" cy="369332"/>
          </a:xfrm>
          <a:prstGeom prst="rect">
            <a:avLst/>
          </a:prstGeom>
        </p:spPr>
        <p:txBody>
          <a:bodyPr wrap="none">
            <a:spAutoFit/>
          </a:bodyPr>
          <a:lstStyle/>
          <a:p>
            <a:r>
              <a:rPr lang="en-US" b="1" dirty="0" smtClean="0"/>
              <a:t>Industry</a:t>
            </a:r>
            <a:endParaRPr lang="en-US" b="1" dirty="0"/>
          </a:p>
        </p:txBody>
      </p:sp>
      <p:pic>
        <p:nvPicPr>
          <p:cNvPr id="2" name="Picture 1"/>
          <p:cNvPicPr>
            <a:picLocks noChangeAspect="1"/>
          </p:cNvPicPr>
          <p:nvPr/>
        </p:nvPicPr>
        <p:blipFill>
          <a:blip r:embed="rId3"/>
          <a:stretch>
            <a:fillRect/>
          </a:stretch>
        </p:blipFill>
        <p:spPr>
          <a:xfrm>
            <a:off x="4495913" y="0"/>
            <a:ext cx="7338646" cy="4575328"/>
          </a:xfrm>
          <a:prstGeom prst="rect">
            <a:avLst/>
          </a:prstGeom>
        </p:spPr>
      </p:pic>
      <p:sp>
        <p:nvSpPr>
          <p:cNvPr id="6" name="Rectangle 5"/>
          <p:cNvSpPr/>
          <p:nvPr/>
        </p:nvSpPr>
        <p:spPr>
          <a:xfrm rot="19648103">
            <a:off x="-2481" y="3328330"/>
            <a:ext cx="4599336" cy="369332"/>
          </a:xfrm>
          <a:prstGeom prst="rect">
            <a:avLst/>
          </a:prstGeom>
        </p:spPr>
        <p:txBody>
          <a:bodyPr wrap="none">
            <a:spAutoFit/>
          </a:bodyPr>
          <a:lstStyle/>
          <a:p>
            <a:r>
              <a:rPr lang="en-US" b="1" dirty="0">
                <a:solidFill>
                  <a:srgbClr val="FF0000"/>
                </a:solidFill>
              </a:rPr>
              <a:t>No “Industry 4.0” without data analytics</a:t>
            </a:r>
          </a:p>
        </p:txBody>
      </p:sp>
      <p:sp>
        <p:nvSpPr>
          <p:cNvPr id="7" name="Slide Number Placeholder 6"/>
          <p:cNvSpPr>
            <a:spLocks noGrp="1"/>
          </p:cNvSpPr>
          <p:nvPr>
            <p:ph type="sldNum" sz="quarter" idx="12"/>
          </p:nvPr>
        </p:nvSpPr>
        <p:spPr/>
        <p:txBody>
          <a:bodyPr/>
          <a:lstStyle/>
          <a:p>
            <a:fld id="{062D6987-FB6D-4DB8-81B8-AD0F35E3BB5F}" type="slidenum">
              <a:rPr lang="en-US" smtClean="0"/>
              <a:t>3</a:t>
            </a:fld>
            <a:endParaRPr lang="en-US"/>
          </a:p>
        </p:txBody>
      </p:sp>
      <p:sp>
        <p:nvSpPr>
          <p:cNvPr id="3" name="Rectangle 2"/>
          <p:cNvSpPr/>
          <p:nvPr/>
        </p:nvSpPr>
        <p:spPr>
          <a:xfrm>
            <a:off x="283162" y="398652"/>
            <a:ext cx="4028049" cy="2031325"/>
          </a:xfrm>
          <a:prstGeom prst="rect">
            <a:avLst/>
          </a:prstGeom>
        </p:spPr>
        <p:txBody>
          <a:bodyPr wrap="square">
            <a:spAutoFit/>
          </a:bodyPr>
          <a:lstStyle/>
          <a:p>
            <a:r>
              <a:rPr lang="en-US" dirty="0"/>
              <a:t>Coined by German economist </a:t>
            </a:r>
            <a:r>
              <a:rPr lang="en-US" b="1" dirty="0">
                <a:solidFill>
                  <a:srgbClr val="C00000"/>
                </a:solidFill>
              </a:rPr>
              <a:t>Klaus Schwab </a:t>
            </a:r>
            <a:r>
              <a:rPr lang="en-US" dirty="0"/>
              <a:t>in 2015, the </a:t>
            </a:r>
            <a:r>
              <a:rPr lang="en-US" b="1" dirty="0">
                <a:solidFill>
                  <a:srgbClr val="C00000"/>
                </a:solidFill>
              </a:rPr>
              <a:t>Fourth Industrial Revolution</a:t>
            </a:r>
            <a:r>
              <a:rPr lang="en-US" dirty="0"/>
              <a:t> is used to describe the emergence of the </a:t>
            </a:r>
            <a:r>
              <a:rPr lang="en-US" b="1" dirty="0"/>
              <a:t>Digital Economy and use of automation </a:t>
            </a:r>
            <a:r>
              <a:rPr lang="en-US" dirty="0"/>
              <a:t>and </a:t>
            </a:r>
            <a:r>
              <a:rPr lang="en-US" b="1" dirty="0"/>
              <a:t>data exchange </a:t>
            </a:r>
            <a:r>
              <a:rPr lang="en-US" dirty="0"/>
              <a:t>in industrial technologies.</a:t>
            </a:r>
          </a:p>
        </p:txBody>
      </p:sp>
      <p:sp>
        <p:nvSpPr>
          <p:cNvPr id="8" name="Rectangle 7"/>
          <p:cNvSpPr/>
          <p:nvPr/>
        </p:nvSpPr>
        <p:spPr>
          <a:xfrm>
            <a:off x="4311211" y="4596014"/>
            <a:ext cx="7772937" cy="2092881"/>
          </a:xfrm>
          <a:prstGeom prst="rect">
            <a:avLst/>
          </a:prstGeom>
        </p:spPr>
        <p:txBody>
          <a:bodyPr wrap="square">
            <a:spAutoFit/>
          </a:bodyPr>
          <a:lstStyle/>
          <a:p>
            <a:r>
              <a:rPr lang="en-US" sz="1300" b="1" dirty="0"/>
              <a:t>For a factory or system to be considered Industry 4.0, it must include</a:t>
            </a:r>
            <a:r>
              <a:rPr lang="en-US" sz="1300" dirty="0"/>
              <a:t>:</a:t>
            </a:r>
          </a:p>
          <a:p>
            <a:pPr marL="171450" indent="-171450">
              <a:buFont typeface="Wingdings" panose="05000000000000000000" pitchFamily="2" charset="2"/>
              <a:buChar char="ü"/>
            </a:pPr>
            <a:r>
              <a:rPr lang="en-US" sz="1300" b="1" dirty="0">
                <a:solidFill>
                  <a:srgbClr val="C00000"/>
                </a:solidFill>
              </a:rPr>
              <a:t>Interoperability</a:t>
            </a:r>
            <a:r>
              <a:rPr lang="en-US" sz="1300" dirty="0"/>
              <a:t> — machines, devices, sensors and people that connect and communicate with one another.</a:t>
            </a:r>
          </a:p>
          <a:p>
            <a:pPr marL="171450" indent="-171450">
              <a:buFont typeface="Wingdings" panose="05000000000000000000" pitchFamily="2" charset="2"/>
              <a:buChar char="ü"/>
            </a:pPr>
            <a:r>
              <a:rPr lang="en-US" sz="1300" dirty="0"/>
              <a:t> </a:t>
            </a:r>
            <a:r>
              <a:rPr lang="en-US" sz="1300" b="1" dirty="0">
                <a:solidFill>
                  <a:srgbClr val="C00000"/>
                </a:solidFill>
              </a:rPr>
              <a:t>Information transparency </a:t>
            </a:r>
            <a:r>
              <a:rPr lang="en-US" sz="1300" dirty="0"/>
              <a:t>— the systems create a virtual copy of the physical world through sensor data in order to contextualize information.</a:t>
            </a:r>
          </a:p>
          <a:p>
            <a:pPr marL="171450" indent="-171450">
              <a:buFont typeface="Wingdings" panose="05000000000000000000" pitchFamily="2" charset="2"/>
              <a:buChar char="ü"/>
            </a:pPr>
            <a:r>
              <a:rPr lang="en-US" sz="1300" b="1" dirty="0"/>
              <a:t> </a:t>
            </a:r>
            <a:r>
              <a:rPr lang="en-US" sz="1300" b="1" dirty="0">
                <a:solidFill>
                  <a:srgbClr val="C00000"/>
                </a:solidFill>
              </a:rPr>
              <a:t>Technical assistance </a:t>
            </a:r>
            <a:r>
              <a:rPr lang="en-US" sz="1300" dirty="0"/>
              <a:t>— both the ability of the systems to support humans in making decisions and solving problems and the ability to assist humans with tasks that are too difficult or unsafe for humans.</a:t>
            </a:r>
          </a:p>
          <a:p>
            <a:pPr marL="171450" indent="-171450">
              <a:buFont typeface="Wingdings" panose="05000000000000000000" pitchFamily="2" charset="2"/>
              <a:buChar char="ü"/>
            </a:pPr>
            <a:r>
              <a:rPr lang="en-US" sz="1300" dirty="0"/>
              <a:t> </a:t>
            </a:r>
            <a:r>
              <a:rPr lang="en-US" sz="1300" b="1" dirty="0">
                <a:solidFill>
                  <a:srgbClr val="C00000"/>
                </a:solidFill>
              </a:rPr>
              <a:t>Decentralized decision-making </a:t>
            </a:r>
            <a:r>
              <a:rPr lang="en-US" sz="1300" dirty="0"/>
              <a:t>— the ability of cyber-physical systems to make simple decisions on their own and become as autonomous as possible.</a:t>
            </a:r>
          </a:p>
        </p:txBody>
      </p:sp>
    </p:spTree>
    <p:extLst>
      <p:ext uri="{BB962C8B-B14F-4D97-AF65-F5344CB8AC3E}">
        <p14:creationId xmlns:p14="http://schemas.microsoft.com/office/powerpoint/2010/main" val="2060746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30</a:t>
            </a:fld>
            <a:endParaRPr lang="en-US"/>
          </a:p>
        </p:txBody>
      </p:sp>
      <p:sp>
        <p:nvSpPr>
          <p:cNvPr id="3" name="Content Placeholder 2"/>
          <p:cNvSpPr>
            <a:spLocks noGrp="1"/>
          </p:cNvSpPr>
          <p:nvPr>
            <p:ph idx="1"/>
          </p:nvPr>
        </p:nvSpPr>
        <p:spPr>
          <a:xfrm>
            <a:off x="627185" y="1333255"/>
            <a:ext cx="10515600" cy="4351338"/>
          </a:xfrm>
        </p:spPr>
        <p:txBody>
          <a:bodyPr/>
          <a:lstStyle/>
          <a:p>
            <a:pPr marL="0" indent="0">
              <a:buNone/>
            </a:pPr>
            <a:r>
              <a:rPr lang="en-US" b="1" dirty="0" smtClean="0"/>
              <a:t>Horizontal </a:t>
            </a:r>
            <a:r>
              <a:rPr lang="en-US" b="1" dirty="0"/>
              <a:t>data scientists </a:t>
            </a:r>
            <a:r>
              <a:rPr lang="en-US" dirty="0"/>
              <a:t>are a blend of business analysts, </a:t>
            </a:r>
            <a:r>
              <a:rPr lang="en-US" dirty="0" smtClean="0"/>
              <a:t>statisticians, computer </a:t>
            </a:r>
            <a:r>
              <a:rPr lang="en-US" dirty="0"/>
              <a:t>scientists, and domain experts. They combine vision with </a:t>
            </a:r>
            <a:r>
              <a:rPr lang="en-US" dirty="0" smtClean="0"/>
              <a:t>technical knowledge.</a:t>
            </a:r>
          </a:p>
          <a:p>
            <a:pPr marL="0" indent="0" algn="just">
              <a:buNone/>
            </a:pPr>
            <a:r>
              <a:rPr lang="en-US" dirty="0" smtClean="0"/>
              <a:t>Have cross-discipline </a:t>
            </a:r>
            <a:r>
              <a:rPr lang="en-US" dirty="0"/>
              <a:t>knowledge</a:t>
            </a:r>
            <a:r>
              <a:rPr lang="en-US" dirty="0" smtClean="0"/>
              <a:t>, including </a:t>
            </a:r>
            <a:r>
              <a:rPr lang="en-US" dirty="0"/>
              <a:t>some of computer science, statistics, databases, machine </a:t>
            </a:r>
            <a:r>
              <a:rPr lang="en-US" dirty="0" smtClean="0"/>
              <a:t>learning, Python</a:t>
            </a:r>
            <a:r>
              <a:rPr lang="en-US" dirty="0"/>
              <a:t>, and, of course, domain expertise.</a:t>
            </a:r>
          </a:p>
        </p:txBody>
      </p:sp>
      <p:sp>
        <p:nvSpPr>
          <p:cNvPr id="4" name="Title 3"/>
          <p:cNvSpPr>
            <a:spLocks noGrp="1"/>
          </p:cNvSpPr>
          <p:nvPr>
            <p:ph type="title"/>
          </p:nvPr>
        </p:nvSpPr>
        <p:spPr>
          <a:xfrm>
            <a:off x="936674" y="1"/>
            <a:ext cx="10515600" cy="1111348"/>
          </a:xfrm>
        </p:spPr>
        <p:txBody>
          <a:bodyPr/>
          <a:lstStyle/>
          <a:p>
            <a:pPr algn="ctr"/>
            <a:r>
              <a:rPr lang="en-US" b="1" dirty="0" smtClean="0"/>
              <a:t>Horizontal </a:t>
            </a:r>
            <a:r>
              <a:rPr lang="en-US" b="1" dirty="0"/>
              <a:t>Data Scientist</a:t>
            </a:r>
          </a:p>
        </p:txBody>
      </p:sp>
    </p:spTree>
    <p:extLst>
      <p:ext uri="{BB962C8B-B14F-4D97-AF65-F5344CB8AC3E}">
        <p14:creationId xmlns:p14="http://schemas.microsoft.com/office/powerpoint/2010/main" val="12599943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62D6987-FB6D-4DB8-81B8-AD0F35E3BB5F}" type="slidenum">
              <a:rPr lang="en-US" smtClean="0"/>
              <a:t>31</a:t>
            </a:fld>
            <a:endParaRPr lang="en-US" dirty="0"/>
          </a:p>
        </p:txBody>
      </p:sp>
      <p:sp>
        <p:nvSpPr>
          <p:cNvPr id="7" name="Title 6"/>
          <p:cNvSpPr>
            <a:spLocks noGrp="1"/>
          </p:cNvSpPr>
          <p:nvPr>
            <p:ph type="title"/>
          </p:nvPr>
        </p:nvSpPr>
        <p:spPr/>
        <p:txBody>
          <a:bodyPr>
            <a:normAutofit/>
          </a:bodyPr>
          <a:lstStyle/>
          <a:p>
            <a:pPr algn="ctr"/>
            <a:r>
              <a:rPr lang="en-US" sz="3600" b="1" dirty="0">
                <a:solidFill>
                  <a:prstClr val="black"/>
                </a:solidFill>
                <a:ea typeface="+mn-ea"/>
                <a:cs typeface="+mn-cs"/>
              </a:rPr>
              <a:t>Data scientists can be classified into two categories</a:t>
            </a:r>
            <a:endParaRPr lang="en-US" sz="3600" dirty="0"/>
          </a:p>
        </p:txBody>
      </p:sp>
      <p:pic>
        <p:nvPicPr>
          <p:cNvPr id="8" name="Picture 7"/>
          <p:cNvPicPr>
            <a:picLocks noChangeAspect="1"/>
          </p:cNvPicPr>
          <p:nvPr/>
        </p:nvPicPr>
        <p:blipFill>
          <a:blip r:embed="rId2"/>
          <a:stretch>
            <a:fillRect/>
          </a:stretch>
        </p:blipFill>
        <p:spPr>
          <a:xfrm>
            <a:off x="252975" y="1963943"/>
            <a:ext cx="5608806" cy="3267739"/>
          </a:xfrm>
          <a:prstGeom prst="rect">
            <a:avLst/>
          </a:prstGeom>
        </p:spPr>
      </p:pic>
      <p:pic>
        <p:nvPicPr>
          <p:cNvPr id="9" name="Picture 8"/>
          <p:cNvPicPr>
            <a:picLocks noChangeAspect="1"/>
          </p:cNvPicPr>
          <p:nvPr/>
        </p:nvPicPr>
        <p:blipFill>
          <a:blip r:embed="rId3"/>
          <a:stretch>
            <a:fillRect/>
          </a:stretch>
        </p:blipFill>
        <p:spPr>
          <a:xfrm>
            <a:off x="6206657" y="1963943"/>
            <a:ext cx="5602710" cy="3267739"/>
          </a:xfrm>
          <a:prstGeom prst="rect">
            <a:avLst/>
          </a:prstGeom>
        </p:spPr>
      </p:pic>
      <p:sp>
        <p:nvSpPr>
          <p:cNvPr id="10" name="Rectangle 9"/>
          <p:cNvSpPr/>
          <p:nvPr/>
        </p:nvSpPr>
        <p:spPr>
          <a:xfrm>
            <a:off x="668458" y="5987018"/>
            <a:ext cx="7096908" cy="369332"/>
          </a:xfrm>
          <a:prstGeom prst="rect">
            <a:avLst/>
          </a:prstGeom>
        </p:spPr>
        <p:txBody>
          <a:bodyPr wrap="square">
            <a:spAutoFit/>
          </a:bodyPr>
          <a:lstStyle/>
          <a:p>
            <a:r>
              <a:rPr lang="en-US" dirty="0">
                <a:hlinkClick r:id="rId4"/>
              </a:rPr>
              <a:t>https://www.edureka.co/blog/types-of-data-scientists</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26319595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46" y="46470"/>
            <a:ext cx="10515600" cy="937203"/>
          </a:xfrm>
        </p:spPr>
        <p:txBody>
          <a:bodyPr/>
          <a:lstStyle/>
          <a:p>
            <a:pPr algn="ctr"/>
            <a:r>
              <a:rPr lang="en-US" b="1" dirty="0"/>
              <a:t>Product-focused </a:t>
            </a:r>
            <a:r>
              <a:rPr lang="en-US" b="1" dirty="0" smtClean="0"/>
              <a:t>Data Scientist</a:t>
            </a:r>
            <a:endParaRPr lang="en-US" b="1" dirty="0"/>
          </a:p>
        </p:txBody>
      </p:sp>
      <p:sp>
        <p:nvSpPr>
          <p:cNvPr id="3" name="Content Placeholder 2"/>
          <p:cNvSpPr>
            <a:spLocks noGrp="1"/>
          </p:cNvSpPr>
          <p:nvPr>
            <p:ph idx="1"/>
          </p:nvPr>
        </p:nvSpPr>
        <p:spPr>
          <a:xfrm>
            <a:off x="145899" y="1194262"/>
            <a:ext cx="11575472" cy="4351338"/>
          </a:xfrm>
        </p:spPr>
        <p:txBody>
          <a:bodyPr>
            <a:noAutofit/>
          </a:bodyPr>
          <a:lstStyle/>
          <a:p>
            <a:pPr marL="0" indent="0" algn="just">
              <a:spcBef>
                <a:spcPts val="0"/>
              </a:spcBef>
              <a:buNone/>
            </a:pPr>
            <a:r>
              <a:rPr lang="en-US" sz="2200" b="1" dirty="0" smtClean="0"/>
              <a:t>Data Researcher </a:t>
            </a:r>
            <a:r>
              <a:rPr lang="en-US" sz="2200" dirty="0" smtClean="0"/>
              <a:t>- </a:t>
            </a:r>
            <a:r>
              <a:rPr lang="en-US" sz="2200" dirty="0"/>
              <a:t>Nearly 75% of Data Researchers have published in peer-reviewed journals and over half have a PhD.  These are folks who are innovating data science at its most fundamental level</a:t>
            </a:r>
            <a:r>
              <a:rPr lang="en-US" sz="2200" dirty="0" smtClean="0"/>
              <a:t>.</a:t>
            </a:r>
            <a:endParaRPr lang="en-US" sz="2200" dirty="0"/>
          </a:p>
          <a:p>
            <a:pPr marL="0" indent="0">
              <a:spcBef>
                <a:spcPts val="0"/>
              </a:spcBef>
              <a:buNone/>
            </a:pPr>
            <a:endParaRPr lang="en-US" sz="2200" dirty="0" smtClean="0"/>
          </a:p>
          <a:p>
            <a:pPr marL="0" indent="0" algn="just">
              <a:spcBef>
                <a:spcPts val="0"/>
              </a:spcBef>
              <a:buNone/>
            </a:pPr>
            <a:r>
              <a:rPr lang="en-US" sz="2200" b="1" dirty="0" smtClean="0"/>
              <a:t>Data Developer </a:t>
            </a:r>
            <a:r>
              <a:rPr lang="en-US" sz="2200" dirty="0" smtClean="0"/>
              <a:t>- </a:t>
            </a:r>
            <a:r>
              <a:rPr lang="en-US" sz="2200" dirty="0"/>
              <a:t>Focused on the technical problem of managing data — how to get it, store it, and learn from it. At the entry level you’ll be working with Hadoop as well as structured data.  If you are more interested in the data science infrastructure side this may be for you and is a particularly good path for a current analyst and IT staff to move up into the data science career path</a:t>
            </a:r>
            <a:r>
              <a:rPr lang="en-US" sz="2200" dirty="0" smtClean="0"/>
              <a:t>.</a:t>
            </a:r>
          </a:p>
          <a:p>
            <a:pPr marL="0" indent="0" algn="just">
              <a:spcBef>
                <a:spcPts val="0"/>
              </a:spcBef>
              <a:buNone/>
            </a:pPr>
            <a:endParaRPr lang="en-US" sz="2200" dirty="0" smtClean="0"/>
          </a:p>
          <a:p>
            <a:pPr marL="0" indent="0" algn="just">
              <a:spcBef>
                <a:spcPts val="0"/>
              </a:spcBef>
              <a:buNone/>
            </a:pPr>
            <a:r>
              <a:rPr lang="en-US" sz="2200" b="1" dirty="0" smtClean="0"/>
              <a:t>Data Creatives </a:t>
            </a:r>
            <a:r>
              <a:rPr lang="en-US" sz="2200" dirty="0" smtClean="0"/>
              <a:t>– those who </a:t>
            </a:r>
            <a:r>
              <a:rPr lang="en-US" sz="2200" dirty="0"/>
              <a:t>make something innovative out of mountains of data. They are strongly skilled in machine learning, Big Data, programming and other skills to handle massive data.</a:t>
            </a:r>
          </a:p>
          <a:p>
            <a:pPr>
              <a:spcBef>
                <a:spcPts val="0"/>
              </a:spcBef>
            </a:pPr>
            <a:endParaRPr lang="en-US" sz="2400" dirty="0"/>
          </a:p>
          <a:p>
            <a:pPr marL="0" indent="0" algn="just">
              <a:spcBef>
                <a:spcPts val="0"/>
              </a:spcBef>
              <a:buNone/>
            </a:pPr>
            <a:r>
              <a:rPr lang="en-US" sz="2200" b="1" dirty="0"/>
              <a:t>Data Business </a:t>
            </a:r>
            <a:r>
              <a:rPr lang="en-US" sz="2200" b="1" dirty="0" smtClean="0"/>
              <a:t>people </a:t>
            </a:r>
            <a:r>
              <a:rPr lang="en-US" sz="2200" dirty="0" smtClean="0"/>
              <a:t>- </a:t>
            </a:r>
            <a:r>
              <a:rPr lang="en-US" sz="2200" dirty="0"/>
              <a:t>are those that are most focused on the organization and how data projects yield profit. At the entry level you’ll be performing the junior duties of blending and cleaning data and preparing basic predictive models.</a:t>
            </a:r>
          </a:p>
        </p:txBody>
      </p:sp>
      <p:sp>
        <p:nvSpPr>
          <p:cNvPr id="4" name="Slide Number Placeholder 3"/>
          <p:cNvSpPr>
            <a:spLocks noGrp="1"/>
          </p:cNvSpPr>
          <p:nvPr>
            <p:ph type="sldNum" sz="quarter" idx="12"/>
          </p:nvPr>
        </p:nvSpPr>
        <p:spPr/>
        <p:txBody>
          <a:bodyPr/>
          <a:lstStyle/>
          <a:p>
            <a:fld id="{062D6987-FB6D-4DB8-81B8-AD0F35E3BB5F}" type="slidenum">
              <a:rPr lang="en-US" smtClean="0"/>
              <a:t>32</a:t>
            </a:fld>
            <a:endParaRPr lang="en-US"/>
          </a:p>
        </p:txBody>
      </p:sp>
    </p:spTree>
    <p:extLst>
      <p:ext uri="{BB962C8B-B14F-4D97-AF65-F5344CB8AC3E}">
        <p14:creationId xmlns:p14="http://schemas.microsoft.com/office/powerpoint/2010/main" val="25621240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33</a:t>
            </a:fld>
            <a:endParaRPr lang="en-US"/>
          </a:p>
        </p:txBody>
      </p:sp>
      <p:pic>
        <p:nvPicPr>
          <p:cNvPr id="5" name="Picture 4"/>
          <p:cNvPicPr>
            <a:picLocks noChangeAspect="1"/>
          </p:cNvPicPr>
          <p:nvPr/>
        </p:nvPicPr>
        <p:blipFill>
          <a:blip r:embed="rId2"/>
          <a:stretch>
            <a:fillRect/>
          </a:stretch>
        </p:blipFill>
        <p:spPr>
          <a:xfrm>
            <a:off x="2630659" y="159871"/>
            <a:ext cx="6738424" cy="6379041"/>
          </a:xfrm>
          <a:prstGeom prst="rect">
            <a:avLst/>
          </a:prstGeom>
          <a:ln>
            <a:solidFill>
              <a:schemeClr val="tx1"/>
            </a:solidFill>
          </a:ln>
        </p:spPr>
      </p:pic>
    </p:spTree>
    <p:extLst>
      <p:ext uri="{BB962C8B-B14F-4D97-AF65-F5344CB8AC3E}">
        <p14:creationId xmlns:p14="http://schemas.microsoft.com/office/powerpoint/2010/main" val="22939493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4018" y="1160607"/>
            <a:ext cx="11603182" cy="5226338"/>
          </a:xfrm>
        </p:spPr>
        <p:txBody>
          <a:bodyPr>
            <a:normAutofit fontScale="77500" lnSpcReduction="20000"/>
          </a:bodyPr>
          <a:lstStyle/>
          <a:p>
            <a:pPr marL="0" indent="0">
              <a:buNone/>
            </a:pPr>
            <a:r>
              <a:rPr lang="en-US" b="1" dirty="0"/>
              <a:t>Quantitative, exploratory Data </a:t>
            </a:r>
            <a:r>
              <a:rPr lang="en-US" b="1" dirty="0" smtClean="0"/>
              <a:t>Scientists </a:t>
            </a:r>
            <a:r>
              <a:rPr lang="en-US" dirty="0" smtClean="0"/>
              <a:t>-  </a:t>
            </a:r>
            <a:r>
              <a:rPr lang="en-US" dirty="0"/>
              <a:t>are inclined to have PhDs and use theory to comprehend </a:t>
            </a:r>
            <a:r>
              <a:rPr lang="en-US" dirty="0" smtClean="0"/>
              <a:t>behavior. </a:t>
            </a:r>
            <a:r>
              <a:rPr lang="en-US" dirty="0"/>
              <a:t>By combining theory and exploratory research, these data scientists improve products.</a:t>
            </a:r>
          </a:p>
          <a:p>
            <a:endParaRPr lang="en-US" dirty="0"/>
          </a:p>
          <a:p>
            <a:pPr marL="0" indent="0">
              <a:buNone/>
            </a:pPr>
            <a:r>
              <a:rPr lang="en-US" b="1" dirty="0"/>
              <a:t>Operational Data </a:t>
            </a:r>
            <a:r>
              <a:rPr lang="en-US" b="1" dirty="0" smtClean="0"/>
              <a:t>Scientists </a:t>
            </a:r>
            <a:r>
              <a:rPr lang="en-US" dirty="0" smtClean="0"/>
              <a:t>- frequently </a:t>
            </a:r>
            <a:r>
              <a:rPr lang="en-US" dirty="0"/>
              <a:t>work in finance, sales or operations teams in an organization. His role is to </a:t>
            </a:r>
            <a:r>
              <a:rPr lang="en-US" dirty="0" smtClean="0"/>
              <a:t>analyze </a:t>
            </a:r>
            <a:r>
              <a:rPr lang="en-US" dirty="0"/>
              <a:t>performance, responses and behavior of a process, to improve organization’s strategy and efficiency.</a:t>
            </a:r>
          </a:p>
          <a:p>
            <a:pPr marL="0" indent="0">
              <a:buNone/>
            </a:pPr>
            <a:endParaRPr lang="en-US" dirty="0" smtClean="0"/>
          </a:p>
          <a:p>
            <a:pPr marL="0" indent="0">
              <a:buNone/>
            </a:pPr>
            <a:r>
              <a:rPr lang="en-US" b="1" dirty="0" smtClean="0"/>
              <a:t>Product </a:t>
            </a:r>
            <a:r>
              <a:rPr lang="en-US" b="1" dirty="0"/>
              <a:t>Data </a:t>
            </a:r>
            <a:r>
              <a:rPr lang="en-US" b="1" dirty="0" smtClean="0"/>
              <a:t>Scientists </a:t>
            </a:r>
            <a:r>
              <a:rPr lang="en-US" dirty="0" smtClean="0"/>
              <a:t>- fit </a:t>
            </a:r>
            <a:r>
              <a:rPr lang="en-US" dirty="0"/>
              <a:t>in to product management or engineering. Their job is to sift through logs and analysis tools, to understand the way users make use of a product and make use of that knowledge to fine tune the product.</a:t>
            </a:r>
          </a:p>
          <a:p>
            <a:endParaRPr lang="en-US" dirty="0"/>
          </a:p>
          <a:p>
            <a:pPr marL="0" indent="0">
              <a:buNone/>
            </a:pPr>
            <a:r>
              <a:rPr lang="en-US" b="1" dirty="0"/>
              <a:t>Marketing Data </a:t>
            </a:r>
            <a:r>
              <a:rPr lang="en-US" b="1" dirty="0" smtClean="0"/>
              <a:t>Scientists </a:t>
            </a:r>
            <a:r>
              <a:rPr lang="en-US" dirty="0" smtClean="0"/>
              <a:t>- focuses </a:t>
            </a:r>
            <a:r>
              <a:rPr lang="en-US" dirty="0"/>
              <a:t>on the user base, evaluate performance and work on improving efficiency, pretty much like the standard marketing guy.</a:t>
            </a:r>
          </a:p>
          <a:p>
            <a:endParaRPr lang="en-US" dirty="0"/>
          </a:p>
          <a:p>
            <a:pPr marL="0" indent="0">
              <a:buNone/>
            </a:pPr>
            <a:r>
              <a:rPr lang="en-US" b="1" dirty="0"/>
              <a:t>Research Data </a:t>
            </a:r>
            <a:r>
              <a:rPr lang="en-US" b="1" dirty="0" smtClean="0"/>
              <a:t>Scientists </a:t>
            </a:r>
            <a:r>
              <a:rPr lang="en-US" dirty="0" smtClean="0"/>
              <a:t>- create </a:t>
            </a:r>
            <a:r>
              <a:rPr lang="en-US" dirty="0"/>
              <a:t>insights from a data set. It’s rare for start-ups companies  to employ research scientists because the output isn’t tied to profits. But larger companies, think tanks and financial institutions do.</a:t>
            </a:r>
          </a:p>
        </p:txBody>
      </p:sp>
      <p:sp>
        <p:nvSpPr>
          <p:cNvPr id="3" name="Title 2"/>
          <p:cNvSpPr>
            <a:spLocks noGrp="1"/>
          </p:cNvSpPr>
          <p:nvPr>
            <p:ph type="title"/>
          </p:nvPr>
        </p:nvSpPr>
        <p:spPr>
          <a:xfrm>
            <a:off x="699655" y="0"/>
            <a:ext cx="10515600" cy="997527"/>
          </a:xfrm>
        </p:spPr>
        <p:txBody>
          <a:bodyPr>
            <a:normAutofit fontScale="90000"/>
          </a:bodyPr>
          <a:lstStyle/>
          <a:p>
            <a:r>
              <a:rPr lang="en-US" b="1" dirty="0"/>
              <a:t>Business Intelligence </a:t>
            </a:r>
            <a:r>
              <a:rPr lang="en-US" b="1" dirty="0" smtClean="0"/>
              <a:t>Style </a:t>
            </a:r>
            <a:r>
              <a:rPr lang="en-US" b="1" dirty="0"/>
              <a:t>Data </a:t>
            </a:r>
            <a:r>
              <a:rPr lang="en-US" b="1" dirty="0" smtClean="0"/>
              <a:t>Scientist</a:t>
            </a:r>
            <a:endParaRPr lang="en-US" b="1" dirty="0"/>
          </a:p>
        </p:txBody>
      </p:sp>
      <p:sp>
        <p:nvSpPr>
          <p:cNvPr id="4" name="Slide Number Placeholder 3"/>
          <p:cNvSpPr>
            <a:spLocks noGrp="1"/>
          </p:cNvSpPr>
          <p:nvPr>
            <p:ph type="sldNum" sz="quarter" idx="12"/>
          </p:nvPr>
        </p:nvSpPr>
        <p:spPr/>
        <p:txBody>
          <a:bodyPr/>
          <a:lstStyle/>
          <a:p>
            <a:fld id="{062D6987-FB6D-4DB8-81B8-AD0F35E3BB5F}" type="slidenum">
              <a:rPr lang="en-US" smtClean="0"/>
              <a:t>34</a:t>
            </a:fld>
            <a:endParaRPr lang="en-US"/>
          </a:p>
        </p:txBody>
      </p:sp>
    </p:spTree>
    <p:extLst>
      <p:ext uri="{BB962C8B-B14F-4D97-AF65-F5344CB8AC3E}">
        <p14:creationId xmlns:p14="http://schemas.microsoft.com/office/powerpoint/2010/main" val="38089165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35</a:t>
            </a:fld>
            <a:endParaRPr lang="en-US"/>
          </a:p>
        </p:txBody>
      </p:sp>
      <p:sp>
        <p:nvSpPr>
          <p:cNvPr id="3" name="Content Placeholder 2"/>
          <p:cNvSpPr>
            <a:spLocks noGrp="1"/>
          </p:cNvSpPr>
          <p:nvPr>
            <p:ph idx="1"/>
          </p:nvPr>
        </p:nvSpPr>
        <p:spPr>
          <a:xfrm>
            <a:off x="725659" y="1452672"/>
            <a:ext cx="10515600" cy="4351338"/>
          </a:xfrm>
        </p:spPr>
        <p:txBody>
          <a:bodyPr>
            <a:normAutofit fontScale="92500"/>
          </a:bodyPr>
          <a:lstStyle/>
          <a:p>
            <a:pPr algn="just"/>
            <a:r>
              <a:rPr lang="en-US" dirty="0"/>
              <a:t>Data science websites attract highly educated, wealthy males, </a:t>
            </a:r>
            <a:r>
              <a:rPr lang="en-US" dirty="0" smtClean="0"/>
              <a:t>predominantly with </a:t>
            </a:r>
            <a:r>
              <a:rPr lang="en-US" dirty="0"/>
              <a:t>Asian origin, living mostly in the United States.</a:t>
            </a:r>
            <a:endParaRPr lang="en-US" dirty="0" smtClean="0"/>
          </a:p>
          <a:p>
            <a:pPr algn="just"/>
            <a:r>
              <a:rPr lang="en-US" dirty="0" smtClean="0"/>
              <a:t>Web </a:t>
            </a:r>
            <a:r>
              <a:rPr lang="en-US" dirty="0"/>
              <a:t>traffic statistics </a:t>
            </a:r>
            <a:r>
              <a:rPr lang="en-US" dirty="0" smtClean="0"/>
              <a:t>and demographics </a:t>
            </a:r>
            <a:r>
              <a:rPr lang="en-US" dirty="0"/>
              <a:t>for the most popular data science websites, based on Quantcast.com</a:t>
            </a:r>
          </a:p>
          <a:p>
            <a:pPr algn="just"/>
            <a:r>
              <a:rPr lang="en-US" dirty="0" smtClean="0"/>
              <a:t>The </a:t>
            </a:r>
            <a:r>
              <a:rPr lang="en-US" dirty="0"/>
              <a:t>United States leads in the number of visitors to data science websites.</a:t>
            </a:r>
          </a:p>
          <a:p>
            <a:pPr algn="just"/>
            <a:r>
              <a:rPr lang="en-US" dirty="0" smtClean="0"/>
              <a:t>Visitors </a:t>
            </a:r>
            <a:r>
              <a:rPr lang="en-US" dirty="0"/>
              <a:t>from India are the second most frequent, </a:t>
            </a:r>
            <a:endParaRPr lang="en-US" dirty="0" smtClean="0"/>
          </a:p>
          <a:p>
            <a:pPr algn="just"/>
            <a:r>
              <a:rPr lang="en-US" dirty="0" smtClean="0"/>
              <a:t>A </a:t>
            </a:r>
            <a:r>
              <a:rPr lang="en-US" dirty="0"/>
              <a:t>few places </a:t>
            </a:r>
            <a:r>
              <a:rPr lang="en-US" dirty="0" smtClean="0"/>
              <a:t>that have </a:t>
            </a:r>
            <a:r>
              <a:rPr lang="en-US" dirty="0"/>
              <a:t>experienced recent growth in data science professionals include Ireland</a:t>
            </a:r>
            <a:r>
              <a:rPr lang="en-US" dirty="0" smtClean="0"/>
              <a:t>, Singapore</a:t>
            </a:r>
            <a:r>
              <a:rPr lang="en-US" dirty="0"/>
              <a:t>, and London.</a:t>
            </a:r>
          </a:p>
        </p:txBody>
      </p:sp>
    </p:spTree>
    <p:extLst>
      <p:ext uri="{BB962C8B-B14F-4D97-AF65-F5344CB8AC3E}">
        <p14:creationId xmlns:p14="http://schemas.microsoft.com/office/powerpoint/2010/main" val="37617638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36</a:t>
            </a:fld>
            <a:endParaRPr lang="en-US"/>
          </a:p>
        </p:txBody>
      </p:sp>
      <p:sp>
        <p:nvSpPr>
          <p:cNvPr id="4" name="Title 3"/>
          <p:cNvSpPr>
            <a:spLocks noGrp="1"/>
          </p:cNvSpPr>
          <p:nvPr>
            <p:ph type="title"/>
          </p:nvPr>
        </p:nvSpPr>
        <p:spPr>
          <a:xfrm>
            <a:off x="838200" y="217641"/>
            <a:ext cx="10515600" cy="1088421"/>
          </a:xfrm>
        </p:spPr>
        <p:txBody>
          <a:bodyPr>
            <a:normAutofit/>
          </a:bodyPr>
          <a:lstStyle/>
          <a:p>
            <a:pPr algn="ctr"/>
            <a:r>
              <a:rPr lang="en-US" b="1" dirty="0" smtClean="0"/>
              <a:t>Ethics of Data Science</a:t>
            </a:r>
            <a:endParaRPr lang="en-US" b="1" dirty="0"/>
          </a:p>
        </p:txBody>
      </p:sp>
      <p:pic>
        <p:nvPicPr>
          <p:cNvPr id="3" name="Picture 2"/>
          <p:cNvPicPr>
            <a:picLocks noChangeAspect="1"/>
          </p:cNvPicPr>
          <p:nvPr/>
        </p:nvPicPr>
        <p:blipFill>
          <a:blip r:embed="rId2"/>
          <a:stretch>
            <a:fillRect/>
          </a:stretch>
        </p:blipFill>
        <p:spPr>
          <a:xfrm>
            <a:off x="6096000" y="1961535"/>
            <a:ext cx="5650936" cy="3739343"/>
          </a:xfrm>
          <a:prstGeom prst="rect">
            <a:avLst/>
          </a:prstGeom>
        </p:spPr>
      </p:pic>
      <p:sp>
        <p:nvSpPr>
          <p:cNvPr id="5" name="TextBox 4"/>
          <p:cNvSpPr txBox="1"/>
          <p:nvPr/>
        </p:nvSpPr>
        <p:spPr>
          <a:xfrm>
            <a:off x="309716" y="1556785"/>
            <a:ext cx="5579807" cy="1938992"/>
          </a:xfrm>
          <a:prstGeom prst="rect">
            <a:avLst/>
          </a:prstGeom>
          <a:noFill/>
        </p:spPr>
        <p:txBody>
          <a:bodyPr wrap="square" rtlCol="0">
            <a:spAutoFit/>
          </a:bodyPr>
          <a:lstStyle/>
          <a:p>
            <a:r>
              <a:rPr lang="en-US" sz="2400" dirty="0" smtClean="0"/>
              <a:t>Need a consensus that ethical standards need to come form within data science itself, as well as from legislators, grassroots movements and other stakeholders.</a:t>
            </a:r>
            <a:endParaRPr lang="en-US" sz="2400" dirty="0"/>
          </a:p>
        </p:txBody>
      </p:sp>
      <p:pic>
        <p:nvPicPr>
          <p:cNvPr id="6" name="Picture 5"/>
          <p:cNvPicPr>
            <a:picLocks noChangeAspect="1"/>
          </p:cNvPicPr>
          <p:nvPr/>
        </p:nvPicPr>
        <p:blipFill>
          <a:blip r:embed="rId3"/>
          <a:stretch>
            <a:fillRect/>
          </a:stretch>
        </p:blipFill>
        <p:spPr>
          <a:xfrm>
            <a:off x="622198" y="3746500"/>
            <a:ext cx="5267325" cy="2695575"/>
          </a:xfrm>
          <a:prstGeom prst="rect">
            <a:avLst/>
          </a:prstGeom>
        </p:spPr>
      </p:pic>
    </p:spTree>
    <p:extLst>
      <p:ext uri="{BB962C8B-B14F-4D97-AF65-F5344CB8AC3E}">
        <p14:creationId xmlns:p14="http://schemas.microsoft.com/office/powerpoint/2010/main" val="23059393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37</a:t>
            </a:fld>
            <a:endParaRPr lang="en-US"/>
          </a:p>
        </p:txBody>
      </p:sp>
      <p:pic>
        <p:nvPicPr>
          <p:cNvPr id="4" name="Picture 3"/>
          <p:cNvPicPr>
            <a:picLocks noChangeAspect="1"/>
          </p:cNvPicPr>
          <p:nvPr/>
        </p:nvPicPr>
        <p:blipFill>
          <a:blip r:embed="rId2"/>
          <a:stretch>
            <a:fillRect/>
          </a:stretch>
        </p:blipFill>
        <p:spPr>
          <a:xfrm>
            <a:off x="1912288" y="221225"/>
            <a:ext cx="7803212" cy="1605091"/>
          </a:xfrm>
          <a:prstGeom prst="rect">
            <a:avLst/>
          </a:prstGeom>
        </p:spPr>
      </p:pic>
      <p:sp>
        <p:nvSpPr>
          <p:cNvPr id="5" name="Rectangle 4"/>
          <p:cNvSpPr/>
          <p:nvPr/>
        </p:nvSpPr>
        <p:spPr>
          <a:xfrm>
            <a:off x="363793" y="2110559"/>
            <a:ext cx="11405420" cy="830997"/>
          </a:xfrm>
          <a:prstGeom prst="rect">
            <a:avLst/>
          </a:prstGeom>
        </p:spPr>
        <p:txBody>
          <a:bodyPr wrap="square">
            <a:spAutoFit/>
          </a:bodyPr>
          <a:lstStyle/>
          <a:p>
            <a:r>
              <a:rPr lang="en-US" sz="2400" dirty="0" err="1"/>
              <a:t>DrivenData</a:t>
            </a:r>
            <a:r>
              <a:rPr lang="en-US" sz="2400" dirty="0"/>
              <a:t> has put together </a:t>
            </a:r>
            <a:r>
              <a:rPr lang="en-US" sz="2400" dirty="0">
                <a:hlinkClick r:id="rId3"/>
              </a:rPr>
              <a:t>Deon</a:t>
            </a:r>
            <a:r>
              <a:rPr lang="en-US" sz="2400" dirty="0"/>
              <a:t>, a command line tool, that allows you to </a:t>
            </a:r>
            <a:r>
              <a:rPr lang="en-US" sz="2400" dirty="0" smtClean="0"/>
              <a:t>easily add </a:t>
            </a:r>
            <a:r>
              <a:rPr lang="en-US" sz="2400" dirty="0"/>
              <a:t>an ethics checklist to your data science projects.</a:t>
            </a:r>
          </a:p>
        </p:txBody>
      </p:sp>
      <p:pic>
        <p:nvPicPr>
          <p:cNvPr id="6" name="Picture 5"/>
          <p:cNvPicPr>
            <a:picLocks noChangeAspect="1"/>
          </p:cNvPicPr>
          <p:nvPr/>
        </p:nvPicPr>
        <p:blipFill>
          <a:blip r:embed="rId4"/>
          <a:stretch>
            <a:fillRect/>
          </a:stretch>
        </p:blipFill>
        <p:spPr>
          <a:xfrm>
            <a:off x="2221783" y="3225800"/>
            <a:ext cx="6686550" cy="3495675"/>
          </a:xfrm>
          <a:prstGeom prst="rect">
            <a:avLst/>
          </a:prstGeom>
        </p:spPr>
      </p:pic>
    </p:spTree>
    <p:extLst>
      <p:ext uri="{BB962C8B-B14F-4D97-AF65-F5344CB8AC3E}">
        <p14:creationId xmlns:p14="http://schemas.microsoft.com/office/powerpoint/2010/main" val="40727839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38</a:t>
            </a:fld>
            <a:endParaRPr lang="en-US"/>
          </a:p>
        </p:txBody>
      </p:sp>
      <p:sp>
        <p:nvSpPr>
          <p:cNvPr id="3" name="Content Placeholder 2"/>
          <p:cNvSpPr>
            <a:spLocks noGrp="1"/>
          </p:cNvSpPr>
          <p:nvPr>
            <p:ph idx="1"/>
          </p:nvPr>
        </p:nvSpPr>
        <p:spPr>
          <a:xfrm>
            <a:off x="838200" y="2005012"/>
            <a:ext cx="10515600" cy="4351338"/>
          </a:xfrm>
        </p:spPr>
        <p:txBody>
          <a:bodyPr>
            <a:normAutofit fontScale="92500"/>
          </a:bodyPr>
          <a:lstStyle/>
          <a:p>
            <a:pPr algn="just">
              <a:buFont typeface="+mj-lt"/>
              <a:buAutoNum type="arabicPeriod"/>
            </a:pPr>
            <a:r>
              <a:rPr lang="en-US" b="1" dirty="0">
                <a:solidFill>
                  <a:srgbClr val="333333"/>
                </a:solidFill>
                <a:latin typeface="Lato"/>
              </a:rPr>
              <a:t>Degrees and graduate certificates</a:t>
            </a:r>
            <a:r>
              <a:rPr lang="en-US" dirty="0">
                <a:solidFill>
                  <a:srgbClr val="333333"/>
                </a:solidFill>
                <a:latin typeface="Lato"/>
              </a:rPr>
              <a:t> provide structure, internships, networking and recognized academic qualifications for your résumé. They will also cost you significant time and money.</a:t>
            </a:r>
          </a:p>
          <a:p>
            <a:pPr algn="just">
              <a:buFont typeface="+mj-lt"/>
              <a:buAutoNum type="arabicPeriod"/>
            </a:pPr>
            <a:r>
              <a:rPr lang="en-US" b="1" dirty="0">
                <a:solidFill>
                  <a:srgbClr val="333333"/>
                </a:solidFill>
                <a:latin typeface="Lato"/>
              </a:rPr>
              <a:t>MOOCs and self-guided learning courses</a:t>
            </a:r>
            <a:r>
              <a:rPr lang="en-US" dirty="0">
                <a:solidFill>
                  <a:srgbClr val="333333"/>
                </a:solidFill>
                <a:latin typeface="Lato"/>
              </a:rPr>
              <a:t> are free/cheap, short and targeted. They allow you to complete projects on your own time – but they require you to structure your own academic path.</a:t>
            </a:r>
          </a:p>
          <a:p>
            <a:pPr algn="just">
              <a:buFont typeface="+mj-lt"/>
              <a:buAutoNum type="arabicPeriod"/>
            </a:pPr>
            <a:r>
              <a:rPr lang="en-US" b="1" dirty="0" err="1">
                <a:solidFill>
                  <a:srgbClr val="333333"/>
                </a:solidFill>
                <a:latin typeface="Lato"/>
              </a:rPr>
              <a:t>Bootcamps</a:t>
            </a:r>
            <a:r>
              <a:rPr lang="en-US" dirty="0">
                <a:solidFill>
                  <a:srgbClr val="333333"/>
                </a:solidFill>
                <a:latin typeface="Lato"/>
              </a:rPr>
              <a:t> are intense and faster to complete than traditional degrees. They may be taught by practicing data scientists, but they won’t give you degree initials after your name</a:t>
            </a:r>
            <a:r>
              <a:rPr lang="en-US" dirty="0" smtClean="0">
                <a:solidFill>
                  <a:srgbClr val="333333"/>
                </a:solidFill>
                <a:latin typeface="Lato"/>
              </a:rPr>
              <a:t>.</a:t>
            </a:r>
            <a:r>
              <a:rPr lang="en-US" dirty="0"/>
              <a:t/>
            </a:r>
            <a:br>
              <a:rPr lang="en-US" dirty="0"/>
            </a:br>
            <a:endParaRPr lang="en-US" dirty="0"/>
          </a:p>
        </p:txBody>
      </p:sp>
      <p:sp>
        <p:nvSpPr>
          <p:cNvPr id="4" name="Title 3"/>
          <p:cNvSpPr>
            <a:spLocks noGrp="1"/>
          </p:cNvSpPr>
          <p:nvPr>
            <p:ph type="title"/>
          </p:nvPr>
        </p:nvSpPr>
        <p:spPr/>
        <p:txBody>
          <a:bodyPr>
            <a:normAutofit fontScale="90000"/>
          </a:bodyPr>
          <a:lstStyle/>
          <a:p>
            <a:pPr algn="ctr"/>
            <a:r>
              <a:rPr lang="en-US" b="1" dirty="0"/>
              <a:t>3 </a:t>
            </a:r>
            <a:r>
              <a:rPr lang="en-US" b="1" dirty="0" smtClean="0"/>
              <a:t>Education </a:t>
            </a:r>
            <a:r>
              <a:rPr lang="en-US" b="1" dirty="0"/>
              <a:t>options </a:t>
            </a:r>
            <a:r>
              <a:rPr lang="en-US" b="1" dirty="0" smtClean="0"/>
              <a:t>- A Career </a:t>
            </a:r>
            <a:r>
              <a:rPr lang="en-US" b="1" dirty="0"/>
              <a:t>as a </a:t>
            </a:r>
            <a:r>
              <a:rPr lang="en-US" b="1" dirty="0" smtClean="0"/>
              <a:t>Data Scientist</a:t>
            </a:r>
            <a:endParaRPr lang="en-US" b="1" dirty="0"/>
          </a:p>
        </p:txBody>
      </p:sp>
    </p:spTree>
    <p:extLst>
      <p:ext uri="{BB962C8B-B14F-4D97-AF65-F5344CB8AC3E}">
        <p14:creationId xmlns:p14="http://schemas.microsoft.com/office/powerpoint/2010/main" val="37445040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39</a:t>
            </a:fld>
            <a:endParaRPr lang="en-US"/>
          </a:p>
        </p:txBody>
      </p:sp>
      <p:sp>
        <p:nvSpPr>
          <p:cNvPr id="3" name="Content Placeholder 2"/>
          <p:cNvSpPr>
            <a:spLocks noGrp="1"/>
          </p:cNvSpPr>
          <p:nvPr>
            <p:ph idx="1"/>
          </p:nvPr>
        </p:nvSpPr>
        <p:spPr>
          <a:xfrm>
            <a:off x="725658" y="1544271"/>
            <a:ext cx="10515600" cy="4351338"/>
          </a:xfrm>
        </p:spPr>
        <p:txBody>
          <a:bodyPr>
            <a:normAutofit/>
          </a:bodyPr>
          <a:lstStyle/>
          <a:p>
            <a:pPr marL="0" indent="0">
              <a:buNone/>
            </a:pPr>
            <a:r>
              <a:rPr lang="en-US" dirty="0"/>
              <a:t>A few universities and other organizations have started to offer data science </a:t>
            </a:r>
            <a:r>
              <a:rPr lang="en-US" dirty="0" smtClean="0"/>
              <a:t>degrees, training</a:t>
            </a:r>
            <a:r>
              <a:rPr lang="en-US" dirty="0"/>
              <a:t>, and certificates</a:t>
            </a:r>
            <a:r>
              <a:rPr lang="en-US" dirty="0" smtClean="0"/>
              <a:t>.</a:t>
            </a:r>
          </a:p>
          <a:p>
            <a:pPr lvl="1"/>
            <a:r>
              <a:rPr lang="en-US" dirty="0"/>
              <a:t>University of Washington (Seattle, WA</a:t>
            </a:r>
            <a:r>
              <a:rPr lang="en-US" dirty="0" smtClean="0"/>
              <a:t>)</a:t>
            </a:r>
          </a:p>
          <a:p>
            <a:pPr lvl="1"/>
            <a:r>
              <a:rPr lang="en-US" dirty="0" smtClean="0"/>
              <a:t>Northwestern </a:t>
            </a:r>
            <a:r>
              <a:rPr lang="en-US" dirty="0"/>
              <a:t>University (Evanston, </a:t>
            </a:r>
            <a:r>
              <a:rPr lang="en-US" dirty="0" smtClean="0"/>
              <a:t>IL)</a:t>
            </a:r>
          </a:p>
          <a:p>
            <a:pPr lvl="1"/>
            <a:r>
              <a:rPr lang="en-US" dirty="0" smtClean="0"/>
              <a:t>UC </a:t>
            </a:r>
            <a:r>
              <a:rPr lang="en-US" dirty="0"/>
              <a:t>Berkeley (Berkeley, </a:t>
            </a:r>
            <a:r>
              <a:rPr lang="en-US" dirty="0" smtClean="0"/>
              <a:t>CA)</a:t>
            </a:r>
          </a:p>
          <a:p>
            <a:pPr lvl="1"/>
            <a:r>
              <a:rPr lang="en-US" dirty="0"/>
              <a:t>CUNY (New York, NY</a:t>
            </a:r>
            <a:r>
              <a:rPr lang="en-US" dirty="0" smtClean="0"/>
              <a:t>)</a:t>
            </a:r>
          </a:p>
          <a:p>
            <a:pPr lvl="1"/>
            <a:r>
              <a:rPr lang="en-US" dirty="0"/>
              <a:t>New York University (New York, NY</a:t>
            </a:r>
            <a:r>
              <a:rPr lang="en-US" dirty="0" smtClean="0"/>
              <a:t>)</a:t>
            </a:r>
          </a:p>
          <a:p>
            <a:pPr lvl="1"/>
            <a:r>
              <a:rPr lang="en-US" dirty="0"/>
              <a:t>Columbia University (New York, NY</a:t>
            </a:r>
            <a:r>
              <a:rPr lang="en-US" dirty="0" smtClean="0"/>
              <a:t>)</a:t>
            </a:r>
          </a:p>
          <a:p>
            <a:pPr lvl="1"/>
            <a:r>
              <a:rPr lang="it-IT" dirty="0"/>
              <a:t>Stanford University (Palo Alto, CA</a:t>
            </a:r>
            <a:r>
              <a:rPr lang="it-IT" dirty="0" smtClean="0"/>
              <a:t>)</a:t>
            </a:r>
            <a:endParaRPr lang="en-US" dirty="0"/>
          </a:p>
        </p:txBody>
      </p:sp>
      <p:sp>
        <p:nvSpPr>
          <p:cNvPr id="4" name="Title 3"/>
          <p:cNvSpPr>
            <a:spLocks noGrp="1"/>
          </p:cNvSpPr>
          <p:nvPr>
            <p:ph type="title"/>
          </p:nvPr>
        </p:nvSpPr>
        <p:spPr>
          <a:xfrm>
            <a:off x="838200" y="0"/>
            <a:ext cx="10515600" cy="1069145"/>
          </a:xfrm>
        </p:spPr>
        <p:txBody>
          <a:bodyPr/>
          <a:lstStyle/>
          <a:p>
            <a:pPr algn="ctr"/>
            <a:r>
              <a:rPr lang="en-US" b="1" dirty="0">
                <a:latin typeface="+mn-lt"/>
              </a:rPr>
              <a:t>Training for Data Science</a:t>
            </a:r>
          </a:p>
        </p:txBody>
      </p:sp>
    </p:spTree>
    <p:extLst>
      <p:ext uri="{BB962C8B-B14F-4D97-AF65-F5344CB8AC3E}">
        <p14:creationId xmlns:p14="http://schemas.microsoft.com/office/powerpoint/2010/main" val="4177135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8867" y="98482"/>
            <a:ext cx="11034933" cy="1325563"/>
          </a:xfrm>
        </p:spPr>
        <p:txBody>
          <a:bodyPr>
            <a:normAutofit fontScale="90000"/>
          </a:bodyPr>
          <a:lstStyle/>
          <a:p>
            <a:pPr algn="ctr"/>
            <a:r>
              <a:rPr lang="en-US" b="1" dirty="0"/>
              <a:t>Data Scientist: New Profession and Opportunities</a:t>
            </a:r>
          </a:p>
        </p:txBody>
      </p:sp>
      <p:pic>
        <p:nvPicPr>
          <p:cNvPr id="4" name="Picture 3"/>
          <p:cNvPicPr>
            <a:picLocks noChangeAspect="1"/>
          </p:cNvPicPr>
          <p:nvPr/>
        </p:nvPicPr>
        <p:blipFill>
          <a:blip r:embed="rId2"/>
          <a:stretch>
            <a:fillRect/>
          </a:stretch>
        </p:blipFill>
        <p:spPr>
          <a:xfrm>
            <a:off x="5052342" y="1437469"/>
            <a:ext cx="7011008" cy="3566469"/>
          </a:xfrm>
          <a:prstGeom prst="rect">
            <a:avLst/>
          </a:prstGeom>
        </p:spPr>
      </p:pic>
      <p:sp>
        <p:nvSpPr>
          <p:cNvPr id="5" name="Rectangle 4"/>
          <p:cNvSpPr/>
          <p:nvPr/>
        </p:nvSpPr>
        <p:spPr>
          <a:xfrm>
            <a:off x="318867" y="1853425"/>
            <a:ext cx="6096000" cy="584775"/>
          </a:xfrm>
          <a:prstGeom prst="rect">
            <a:avLst/>
          </a:prstGeom>
          <a:solidFill>
            <a:schemeClr val="accent4">
              <a:lumMod val="40000"/>
              <a:lumOff val="60000"/>
            </a:schemeClr>
          </a:solidFill>
        </p:spPr>
        <p:txBody>
          <a:bodyPr>
            <a:spAutoFit/>
          </a:bodyPr>
          <a:lstStyle/>
          <a:p>
            <a:r>
              <a:rPr lang="en-US" dirty="0"/>
              <a:t>McKinsey Institute on Big Data Jobs (2011)</a:t>
            </a:r>
          </a:p>
          <a:p>
            <a:r>
              <a:rPr lang="en-US" sz="1400" dirty="0">
                <a:hlinkClick r:id="rId3"/>
              </a:rPr>
              <a:t>http://</a:t>
            </a:r>
            <a:r>
              <a:rPr lang="en-US" sz="1400" dirty="0" smtClean="0">
                <a:hlinkClick r:id="rId3"/>
              </a:rPr>
              <a:t>www.mckinsey.com/mgi/publications/big_data/index.asp</a:t>
            </a:r>
            <a:r>
              <a:rPr lang="en-US" sz="1400" dirty="0" smtClean="0"/>
              <a:t> </a:t>
            </a:r>
            <a:endParaRPr lang="en-US" sz="1400" dirty="0"/>
          </a:p>
        </p:txBody>
      </p:sp>
      <p:sp>
        <p:nvSpPr>
          <p:cNvPr id="6" name="Rectangle 5"/>
          <p:cNvSpPr/>
          <p:nvPr/>
        </p:nvSpPr>
        <p:spPr>
          <a:xfrm>
            <a:off x="209538" y="2685332"/>
            <a:ext cx="4716195" cy="2585323"/>
          </a:xfrm>
          <a:prstGeom prst="rect">
            <a:avLst/>
          </a:prstGeom>
        </p:spPr>
        <p:txBody>
          <a:bodyPr wrap="square">
            <a:spAutoFit/>
          </a:bodyPr>
          <a:lstStyle/>
          <a:p>
            <a:r>
              <a:rPr lang="en-US" dirty="0"/>
              <a:t>There will be </a:t>
            </a:r>
            <a:r>
              <a:rPr lang="en-US" b="1" dirty="0"/>
              <a:t>a shortage of talent </a:t>
            </a:r>
            <a:r>
              <a:rPr lang="en-US" dirty="0"/>
              <a:t>necessary for organizations to take advantage of Big Data. </a:t>
            </a:r>
          </a:p>
          <a:p>
            <a:pPr algn="just"/>
            <a:r>
              <a:rPr lang="en-US" dirty="0"/>
              <a:t>By 2018, the United States alone could face a </a:t>
            </a:r>
            <a:r>
              <a:rPr lang="en-US" b="1" dirty="0"/>
              <a:t>shortage </a:t>
            </a:r>
            <a:r>
              <a:rPr lang="en-US" dirty="0"/>
              <a:t>of 140,000 to 190,000 people with deep analytical skills as well as </a:t>
            </a:r>
            <a:r>
              <a:rPr lang="en-US" dirty="0" smtClean="0"/>
              <a:t>1.5 </a:t>
            </a:r>
            <a:r>
              <a:rPr lang="en-US" dirty="0"/>
              <a:t>million managers and analysts with the know-how to use the analysis of big data to make effective </a:t>
            </a:r>
            <a:r>
              <a:rPr lang="en-US" dirty="0" smtClean="0"/>
              <a:t>decisions.</a:t>
            </a:r>
            <a:endParaRPr lang="en-US" dirty="0"/>
          </a:p>
        </p:txBody>
      </p:sp>
      <p:sp>
        <p:nvSpPr>
          <p:cNvPr id="2" name="Slide Number Placeholder 1"/>
          <p:cNvSpPr>
            <a:spLocks noGrp="1"/>
          </p:cNvSpPr>
          <p:nvPr>
            <p:ph type="sldNum" sz="quarter" idx="12"/>
          </p:nvPr>
        </p:nvSpPr>
        <p:spPr/>
        <p:txBody>
          <a:bodyPr/>
          <a:lstStyle/>
          <a:p>
            <a:fld id="{062D6987-FB6D-4DB8-81B8-AD0F35E3BB5F}" type="slidenum">
              <a:rPr lang="en-US" smtClean="0"/>
              <a:t>4</a:t>
            </a:fld>
            <a:endParaRPr lang="en-US"/>
          </a:p>
        </p:txBody>
      </p:sp>
      <p:sp>
        <p:nvSpPr>
          <p:cNvPr id="8" name="Rectangle 7"/>
          <p:cNvSpPr/>
          <p:nvPr/>
        </p:nvSpPr>
        <p:spPr>
          <a:xfrm>
            <a:off x="686780" y="5732809"/>
            <a:ext cx="10572175" cy="369332"/>
          </a:xfrm>
          <a:prstGeom prst="rect">
            <a:avLst/>
          </a:prstGeom>
          <a:solidFill>
            <a:schemeClr val="accent1">
              <a:lumMod val="60000"/>
              <a:lumOff val="40000"/>
            </a:schemeClr>
          </a:solidFill>
        </p:spPr>
        <p:txBody>
          <a:bodyPr wrap="square">
            <a:spAutoFit/>
          </a:bodyPr>
          <a:lstStyle/>
          <a:p>
            <a:r>
              <a:rPr lang="en-US" b="1" dirty="0"/>
              <a:t>Malaysia Digital Economy </a:t>
            </a:r>
            <a:r>
              <a:rPr lang="en-US" b="1" dirty="0" smtClean="0"/>
              <a:t>Corp (MDEC) </a:t>
            </a:r>
            <a:r>
              <a:rPr lang="en-US" dirty="0"/>
              <a:t>targets to have </a:t>
            </a:r>
            <a:r>
              <a:rPr lang="en-US" b="1" dirty="0"/>
              <a:t>20,000 </a:t>
            </a:r>
            <a:r>
              <a:rPr lang="en-US" dirty="0"/>
              <a:t>big data professionals by </a:t>
            </a:r>
            <a:r>
              <a:rPr lang="en-US" b="1" dirty="0" smtClean="0"/>
              <a:t>2020</a:t>
            </a:r>
            <a:r>
              <a:rPr lang="en-US" dirty="0" smtClean="0"/>
              <a:t>.</a:t>
            </a:r>
            <a:endParaRPr lang="en-US" dirty="0"/>
          </a:p>
        </p:txBody>
      </p:sp>
    </p:spTree>
    <p:extLst>
      <p:ext uri="{BB962C8B-B14F-4D97-AF65-F5344CB8AC3E}">
        <p14:creationId xmlns:p14="http://schemas.microsoft.com/office/powerpoint/2010/main" val="31238092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40</a:t>
            </a:fld>
            <a:endParaRPr lang="en-US"/>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Corporate and Association Training Programs</a:t>
            </a:r>
          </a:p>
          <a:p>
            <a:pPr marL="0" indent="0">
              <a:buNone/>
            </a:pPr>
            <a:r>
              <a:rPr lang="en-US" dirty="0"/>
              <a:t>A few other types of organizations — both private companies and </a:t>
            </a:r>
            <a:r>
              <a:rPr lang="en-US" dirty="0" smtClean="0"/>
              <a:t>professional organizations </a:t>
            </a:r>
            <a:r>
              <a:rPr lang="en-US" dirty="0"/>
              <a:t>— offer certifications or training. </a:t>
            </a:r>
            <a:endParaRPr lang="en-US" dirty="0" smtClean="0"/>
          </a:p>
          <a:p>
            <a:r>
              <a:rPr lang="en-US" dirty="0" smtClean="0"/>
              <a:t>INFORMS </a:t>
            </a:r>
            <a:r>
              <a:rPr lang="en-US" dirty="0"/>
              <a:t>(Operations Research Society): Analytics certificate</a:t>
            </a:r>
          </a:p>
          <a:p>
            <a:r>
              <a:rPr lang="en-US" dirty="0" smtClean="0"/>
              <a:t>Digital </a:t>
            </a:r>
            <a:r>
              <a:rPr lang="en-US" dirty="0"/>
              <a:t>Analytics Association: certificate</a:t>
            </a:r>
          </a:p>
          <a:p>
            <a:r>
              <a:rPr lang="en-US" dirty="0" smtClean="0"/>
              <a:t>TDWI </a:t>
            </a:r>
            <a:r>
              <a:rPr lang="en-US" dirty="0"/>
              <a:t>(The Data Warehousing Institute): Courses; focus is on </a:t>
            </a:r>
            <a:r>
              <a:rPr lang="en-US" dirty="0" smtClean="0"/>
              <a:t>database architecture</a:t>
            </a:r>
            <a:endParaRPr lang="en-US" dirty="0"/>
          </a:p>
          <a:p>
            <a:r>
              <a:rPr lang="en-US" dirty="0" smtClean="0"/>
              <a:t>American </a:t>
            </a:r>
            <a:r>
              <a:rPr lang="en-US" dirty="0"/>
              <a:t>Statistical Association: Chartered statistician certificate</a:t>
            </a:r>
          </a:p>
          <a:p>
            <a:r>
              <a:rPr lang="en-US" dirty="0" smtClean="0"/>
              <a:t>Data </a:t>
            </a:r>
            <a:r>
              <a:rPr lang="en-US" dirty="0"/>
              <a:t>Science Central: Data science apprenticeship</a:t>
            </a:r>
          </a:p>
          <a:p>
            <a:r>
              <a:rPr lang="en-US" dirty="0" smtClean="0"/>
              <a:t>International </a:t>
            </a:r>
            <a:r>
              <a:rPr lang="en-US" dirty="0"/>
              <a:t>Institute for Analytics: More like a think tank. Founded </a:t>
            </a:r>
            <a:r>
              <a:rPr lang="en-US" dirty="0" smtClean="0"/>
              <a:t>by the </a:t>
            </a:r>
            <a:r>
              <a:rPr lang="en-US" dirty="0"/>
              <a:t>famous Tom Davenport (visiting Harvard Professor and one of </a:t>
            </a:r>
            <a:r>
              <a:rPr lang="en-US" dirty="0" smtClean="0"/>
              <a:t>the fathers </a:t>
            </a:r>
            <a:r>
              <a:rPr lang="en-US" dirty="0"/>
              <a:t>of data science).</a:t>
            </a:r>
          </a:p>
          <a:p>
            <a:r>
              <a:rPr lang="en-US" dirty="0" smtClean="0"/>
              <a:t>Statistics.com</a:t>
            </a:r>
            <a:r>
              <a:rPr lang="en-US" dirty="0"/>
              <a:t>: Statistics courses</a:t>
            </a:r>
          </a:p>
        </p:txBody>
      </p:sp>
      <p:sp>
        <p:nvSpPr>
          <p:cNvPr id="4" name="Title 3"/>
          <p:cNvSpPr>
            <a:spLocks noGrp="1"/>
          </p:cNvSpPr>
          <p:nvPr>
            <p:ph type="title"/>
          </p:nvPr>
        </p:nvSpPr>
        <p:spPr>
          <a:xfrm>
            <a:off x="950741" y="0"/>
            <a:ext cx="10515600" cy="1325563"/>
          </a:xfrm>
        </p:spPr>
        <p:txBody>
          <a:bodyPr/>
          <a:lstStyle/>
          <a:p>
            <a:pPr algn="ctr"/>
            <a:r>
              <a:rPr lang="en-US" b="1" dirty="0">
                <a:solidFill>
                  <a:prstClr val="black"/>
                </a:solidFill>
              </a:rPr>
              <a:t>Training for Data Science</a:t>
            </a:r>
            <a:endParaRPr lang="en-US" dirty="0"/>
          </a:p>
        </p:txBody>
      </p:sp>
    </p:spTree>
    <p:extLst>
      <p:ext uri="{BB962C8B-B14F-4D97-AF65-F5344CB8AC3E}">
        <p14:creationId xmlns:p14="http://schemas.microsoft.com/office/powerpoint/2010/main" val="9468284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41</a:t>
            </a:fld>
            <a:endParaRPr lang="en-US"/>
          </a:p>
        </p:txBody>
      </p:sp>
      <p:sp>
        <p:nvSpPr>
          <p:cNvPr id="3" name="Content Placeholder 2"/>
          <p:cNvSpPr>
            <a:spLocks noGrp="1"/>
          </p:cNvSpPr>
          <p:nvPr>
            <p:ph idx="1"/>
          </p:nvPr>
        </p:nvSpPr>
        <p:spPr>
          <a:xfrm>
            <a:off x="407963" y="1325562"/>
            <a:ext cx="11254154" cy="5030787"/>
          </a:xfrm>
        </p:spPr>
        <p:txBody>
          <a:bodyPr>
            <a:normAutofit fontScale="85000" lnSpcReduction="20000"/>
          </a:bodyPr>
          <a:lstStyle/>
          <a:p>
            <a:pPr marL="0" indent="0">
              <a:buNone/>
            </a:pPr>
            <a:r>
              <a:rPr lang="en-US" b="1" dirty="0"/>
              <a:t>Free Training </a:t>
            </a:r>
            <a:r>
              <a:rPr lang="en-US" b="1" dirty="0" smtClean="0"/>
              <a:t>Programs</a:t>
            </a:r>
          </a:p>
          <a:p>
            <a:pPr lvl="1"/>
            <a:r>
              <a:rPr lang="en-US" dirty="0" smtClean="0"/>
              <a:t>Coursera.com</a:t>
            </a:r>
          </a:p>
          <a:p>
            <a:pPr lvl="2"/>
            <a:r>
              <a:rPr lang="en-US" sz="2400" dirty="0"/>
              <a:t>Machine Learning (Stanford University)</a:t>
            </a:r>
          </a:p>
          <a:p>
            <a:pPr lvl="2"/>
            <a:r>
              <a:rPr lang="en-US" sz="2400" dirty="0" smtClean="0"/>
              <a:t>Web </a:t>
            </a:r>
            <a:r>
              <a:rPr lang="en-US" sz="2400" dirty="0"/>
              <a:t>Intelligence and Big Data (Indian Institute of Technology)</a:t>
            </a:r>
          </a:p>
          <a:p>
            <a:pPr lvl="2"/>
            <a:r>
              <a:rPr lang="en-US" sz="2400" dirty="0" smtClean="0"/>
              <a:t>Introduction </a:t>
            </a:r>
            <a:r>
              <a:rPr lang="en-US" sz="2400" dirty="0"/>
              <a:t>to Data Science (University of Washington)</a:t>
            </a:r>
          </a:p>
          <a:p>
            <a:pPr lvl="2"/>
            <a:r>
              <a:rPr lang="en-US" sz="2400" dirty="0" smtClean="0"/>
              <a:t>Maps </a:t>
            </a:r>
            <a:r>
              <a:rPr lang="en-US" sz="2400" dirty="0"/>
              <a:t>and Geospatial Revolution (Penn State)</a:t>
            </a:r>
          </a:p>
          <a:p>
            <a:pPr lvl="2"/>
            <a:r>
              <a:rPr lang="en-US" sz="2400" dirty="0" smtClean="0"/>
              <a:t>Introduction </a:t>
            </a:r>
            <a:r>
              <a:rPr lang="en-US" sz="2400" dirty="0"/>
              <a:t>to Databases (Stanford University, self-study)</a:t>
            </a:r>
          </a:p>
          <a:p>
            <a:pPr lvl="2"/>
            <a:r>
              <a:rPr lang="en-US" sz="2400" dirty="0" smtClean="0"/>
              <a:t>Computing </a:t>
            </a:r>
            <a:r>
              <a:rPr lang="en-US" sz="2400" dirty="0"/>
              <a:t>for Data Analysis (Johns Hopkins University)</a:t>
            </a:r>
          </a:p>
          <a:p>
            <a:pPr lvl="2"/>
            <a:r>
              <a:rPr lang="en-US" sz="2400" dirty="0" smtClean="0"/>
              <a:t>Statistics </a:t>
            </a:r>
            <a:r>
              <a:rPr lang="en-US" sz="2400" dirty="0"/>
              <a:t>One (Princeton University)</a:t>
            </a:r>
            <a:endParaRPr lang="en-US" sz="2400" dirty="0" smtClean="0"/>
          </a:p>
          <a:p>
            <a:pPr lvl="1"/>
            <a:r>
              <a:rPr lang="en-US" dirty="0"/>
              <a:t>Data </a:t>
            </a:r>
            <a:r>
              <a:rPr lang="en-US" dirty="0" smtClean="0"/>
              <a:t>Science Central</a:t>
            </a:r>
          </a:p>
          <a:p>
            <a:pPr lvl="2"/>
            <a:r>
              <a:rPr lang="en-US" sz="2400" dirty="0"/>
              <a:t>Training basics</a:t>
            </a:r>
          </a:p>
          <a:p>
            <a:pPr lvl="2"/>
            <a:r>
              <a:rPr lang="en-US" sz="2400" dirty="0" smtClean="0"/>
              <a:t>Tutorials</a:t>
            </a:r>
            <a:endParaRPr lang="en-US" sz="2400" dirty="0"/>
          </a:p>
          <a:p>
            <a:pPr lvl="2"/>
            <a:r>
              <a:rPr lang="en-US" sz="2400" dirty="0" smtClean="0"/>
              <a:t>Data </a:t>
            </a:r>
            <a:r>
              <a:rPr lang="en-US" sz="2400" dirty="0"/>
              <a:t>sets</a:t>
            </a:r>
          </a:p>
          <a:p>
            <a:pPr lvl="2"/>
            <a:r>
              <a:rPr lang="en-US" sz="2400" dirty="0" smtClean="0"/>
              <a:t>Real-life </a:t>
            </a:r>
            <a:r>
              <a:rPr lang="en-US" sz="2400" dirty="0"/>
              <a:t>projects</a:t>
            </a:r>
          </a:p>
          <a:p>
            <a:pPr lvl="2"/>
            <a:r>
              <a:rPr lang="en-US" sz="2400" dirty="0" smtClean="0"/>
              <a:t>Sample </a:t>
            </a:r>
            <a:r>
              <a:rPr lang="en-US" sz="2400" dirty="0"/>
              <a:t>source code</a:t>
            </a:r>
          </a:p>
        </p:txBody>
      </p:sp>
      <p:sp>
        <p:nvSpPr>
          <p:cNvPr id="4" name="Title 3"/>
          <p:cNvSpPr>
            <a:spLocks noGrp="1"/>
          </p:cNvSpPr>
          <p:nvPr>
            <p:ph type="title"/>
          </p:nvPr>
        </p:nvSpPr>
        <p:spPr>
          <a:xfrm>
            <a:off x="838200" y="0"/>
            <a:ext cx="10515600" cy="1325563"/>
          </a:xfrm>
        </p:spPr>
        <p:txBody>
          <a:bodyPr/>
          <a:lstStyle/>
          <a:p>
            <a:pPr algn="ctr"/>
            <a:r>
              <a:rPr lang="en-US" b="1" dirty="0">
                <a:solidFill>
                  <a:prstClr val="black"/>
                </a:solidFill>
              </a:rPr>
              <a:t>Training for Data Science</a:t>
            </a:r>
            <a:endParaRPr lang="en-US" dirty="0"/>
          </a:p>
        </p:txBody>
      </p:sp>
    </p:spTree>
    <p:extLst>
      <p:ext uri="{BB962C8B-B14F-4D97-AF65-F5344CB8AC3E}">
        <p14:creationId xmlns:p14="http://schemas.microsoft.com/office/powerpoint/2010/main" val="1084734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42</a:t>
            </a:fld>
            <a:endParaRPr lang="en-US" dirty="0"/>
          </a:p>
        </p:txBody>
      </p:sp>
      <p:sp>
        <p:nvSpPr>
          <p:cNvPr id="3" name="Content Placeholder 2"/>
          <p:cNvSpPr>
            <a:spLocks noGrp="1"/>
          </p:cNvSpPr>
          <p:nvPr>
            <p:ph idx="1"/>
          </p:nvPr>
        </p:nvSpPr>
        <p:spPr/>
        <p:txBody>
          <a:bodyPr/>
          <a:lstStyle/>
          <a:p>
            <a:pPr marL="0" indent="0">
              <a:buNone/>
            </a:pPr>
            <a:r>
              <a:rPr lang="en-US" dirty="0" smtClean="0"/>
              <a:t>To develop a </a:t>
            </a:r>
            <a:r>
              <a:rPr lang="en-US" dirty="0"/>
              <a:t>"real world experience" in data science </a:t>
            </a:r>
            <a:r>
              <a:rPr lang="en-US" dirty="0" smtClean="0"/>
              <a:t>is by </a:t>
            </a:r>
            <a:r>
              <a:rPr lang="en-US" dirty="0"/>
              <a:t>working through lots of small </a:t>
            </a:r>
            <a:r>
              <a:rPr lang="en-US" dirty="0" smtClean="0"/>
              <a:t>projects.</a:t>
            </a:r>
            <a:endParaRPr lang="en-US" dirty="0"/>
          </a:p>
          <a:p>
            <a:pPr marL="0" indent="0">
              <a:buNone/>
            </a:pPr>
            <a:r>
              <a:rPr lang="en-US" dirty="0" smtClean="0"/>
              <a:t>Follow </a:t>
            </a:r>
            <a:r>
              <a:rPr lang="en-US" dirty="0"/>
              <a:t>the process of </a:t>
            </a:r>
            <a:endParaRPr lang="en-US" dirty="0" smtClean="0"/>
          </a:p>
          <a:p>
            <a:pPr marL="514350" indent="-514350">
              <a:buAutoNum type="alphaLcParenR"/>
            </a:pPr>
            <a:r>
              <a:rPr lang="en-US" dirty="0" smtClean="0"/>
              <a:t>finding </a:t>
            </a:r>
            <a:r>
              <a:rPr lang="en-US" dirty="0"/>
              <a:t>a data set you are interested, </a:t>
            </a:r>
            <a:endParaRPr lang="en-US" dirty="0" smtClean="0"/>
          </a:p>
          <a:p>
            <a:pPr marL="514350" indent="-514350">
              <a:buAutoNum type="alphaLcParenR"/>
            </a:pPr>
            <a:r>
              <a:rPr lang="en-US" dirty="0" smtClean="0"/>
              <a:t>asking </a:t>
            </a:r>
            <a:r>
              <a:rPr lang="en-US" dirty="0"/>
              <a:t>and trying to answer questions about it, </a:t>
            </a:r>
            <a:endParaRPr lang="en-US" dirty="0" smtClean="0"/>
          </a:p>
          <a:p>
            <a:pPr marL="514350" indent="-514350">
              <a:buAutoNum type="alphaLcParenR"/>
            </a:pPr>
            <a:r>
              <a:rPr lang="en-US" dirty="0" smtClean="0"/>
              <a:t>write </a:t>
            </a:r>
            <a:r>
              <a:rPr lang="en-US" dirty="0"/>
              <a:t>up the results, and </a:t>
            </a:r>
            <a:endParaRPr lang="en-US" dirty="0" smtClean="0"/>
          </a:p>
          <a:p>
            <a:pPr marL="514350" indent="-514350">
              <a:buAutoNum type="alphaLcParenR"/>
            </a:pPr>
            <a:r>
              <a:rPr lang="en-US" dirty="0" smtClean="0"/>
              <a:t>rinse </a:t>
            </a:r>
            <a:r>
              <a:rPr lang="en-US" dirty="0"/>
              <a:t>and repeat to develop "real world experience". </a:t>
            </a:r>
          </a:p>
        </p:txBody>
      </p:sp>
      <p:sp>
        <p:nvSpPr>
          <p:cNvPr id="4" name="Title 3"/>
          <p:cNvSpPr>
            <a:spLocks noGrp="1"/>
          </p:cNvSpPr>
          <p:nvPr>
            <p:ph type="title"/>
          </p:nvPr>
        </p:nvSpPr>
        <p:spPr/>
        <p:txBody>
          <a:bodyPr/>
          <a:lstStyle/>
          <a:p>
            <a:pPr algn="ctr"/>
            <a:r>
              <a:rPr lang="en-US" b="1" dirty="0" smtClean="0"/>
              <a:t>Real World Experience</a:t>
            </a:r>
            <a:endParaRPr lang="en-US" b="1" dirty="0"/>
          </a:p>
        </p:txBody>
      </p:sp>
      <p:sp>
        <p:nvSpPr>
          <p:cNvPr id="5" name="Rectangle 4"/>
          <p:cNvSpPr/>
          <p:nvPr/>
        </p:nvSpPr>
        <p:spPr>
          <a:xfrm>
            <a:off x="1176996" y="5615582"/>
            <a:ext cx="10176803" cy="461665"/>
          </a:xfrm>
          <a:prstGeom prst="rect">
            <a:avLst/>
          </a:prstGeom>
        </p:spPr>
        <p:txBody>
          <a:bodyPr wrap="square">
            <a:spAutoFit/>
          </a:bodyPr>
          <a:lstStyle/>
          <a:p>
            <a:r>
              <a:rPr lang="en-US" sz="1200" dirty="0">
                <a:hlinkClick r:id="rId2"/>
              </a:rPr>
              <a:t>https://</a:t>
            </a:r>
            <a:r>
              <a:rPr lang="en-US" sz="1200" dirty="0" smtClean="0">
                <a:hlinkClick r:id="rId2"/>
              </a:rPr>
              <a:t>www.datascienceweekly.org/articles/the-simple-process-to-get-real-world-data-science-experience</a:t>
            </a:r>
            <a:endParaRPr lang="en-US" sz="1200" dirty="0" smtClean="0"/>
          </a:p>
          <a:p>
            <a:endParaRPr lang="en-US" sz="1200" dirty="0"/>
          </a:p>
        </p:txBody>
      </p:sp>
    </p:spTree>
    <p:extLst>
      <p:ext uri="{BB962C8B-B14F-4D97-AF65-F5344CB8AC3E}">
        <p14:creationId xmlns:p14="http://schemas.microsoft.com/office/powerpoint/2010/main" val="15982648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43</a:t>
            </a:fld>
            <a:endParaRPr lang="en-US"/>
          </a:p>
        </p:txBody>
      </p:sp>
      <p:sp>
        <p:nvSpPr>
          <p:cNvPr id="3" name="Content Placeholder 2"/>
          <p:cNvSpPr>
            <a:spLocks noGrp="1"/>
          </p:cNvSpPr>
          <p:nvPr>
            <p:ph idx="1"/>
          </p:nvPr>
        </p:nvSpPr>
        <p:spPr>
          <a:xfrm>
            <a:off x="838200" y="1825625"/>
            <a:ext cx="10936458" cy="3787384"/>
          </a:xfrm>
        </p:spPr>
        <p:txBody>
          <a:bodyPr/>
          <a:lstStyle/>
          <a:p>
            <a:pPr marL="0" indent="0" algn="just" fontAlgn="base" hangingPunct="0">
              <a:lnSpc>
                <a:spcPct val="107000"/>
              </a:lnSpc>
              <a:buNone/>
            </a:pPr>
            <a:r>
              <a:rPr lang="ms-MY" dirty="0">
                <a:solidFill>
                  <a:srgbClr val="1F4E79"/>
                </a:solidFill>
                <a:latin typeface="Arial" panose="020B0604020202020204" pitchFamily="34" charset="0"/>
                <a:ea typeface="Times New Roman" panose="02020603050405020304" pitchFamily="18" charset="0"/>
                <a:cs typeface="Times New Roman" panose="02020603050405020304" pitchFamily="18" charset="0"/>
              </a:rPr>
              <a:t>4 components: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1028700" lvl="1" indent="-571500" algn="just" fontAlgn="base" hangingPunct="0">
              <a:lnSpc>
                <a:spcPct val="107000"/>
              </a:lnSpc>
              <a:buFont typeface="+mj-lt"/>
              <a:buAutoNum type="romanLcPeriod"/>
            </a:pPr>
            <a:r>
              <a:rPr lang="ms-MY" dirty="0" smtClean="0">
                <a:solidFill>
                  <a:srgbClr val="1F4E79"/>
                </a:solidFill>
                <a:latin typeface="Arial" panose="020B0604020202020204" pitchFamily="34" charset="0"/>
                <a:ea typeface="Times New Roman" panose="02020603050405020304" pitchFamily="18" charset="0"/>
                <a:cs typeface="Times New Roman" panose="02020603050405020304" pitchFamily="18" charset="0"/>
              </a:rPr>
              <a:t>Candidate’s </a:t>
            </a:r>
            <a:r>
              <a:rPr lang="ms-MY" dirty="0">
                <a:solidFill>
                  <a:srgbClr val="1F4E79"/>
                </a:solidFill>
                <a:latin typeface="Arial" panose="020B0604020202020204" pitchFamily="34" charset="0"/>
                <a:ea typeface="Times New Roman" panose="02020603050405020304" pitchFamily="18" charset="0"/>
                <a:cs typeface="Times New Roman" panose="02020603050405020304" pitchFamily="18" charset="0"/>
              </a:rPr>
              <a:t>particulars, like in CV.</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1028700" lvl="1" indent="-571500" algn="just" fontAlgn="base" hangingPunct="0">
              <a:lnSpc>
                <a:spcPct val="107000"/>
              </a:lnSpc>
              <a:buFont typeface="+mj-lt"/>
              <a:buAutoNum type="romanLcPeriod"/>
            </a:pPr>
            <a:r>
              <a:rPr lang="ms-MY" dirty="0" smtClean="0">
                <a:solidFill>
                  <a:srgbClr val="1F4E79"/>
                </a:solidFill>
                <a:latin typeface="Arial" panose="020B0604020202020204" pitchFamily="34" charset="0"/>
                <a:ea typeface="Times New Roman" panose="02020603050405020304" pitchFamily="18" charset="0"/>
                <a:cs typeface="Times New Roman" panose="02020603050405020304" pitchFamily="18" charset="0"/>
              </a:rPr>
              <a:t>Candidate’s </a:t>
            </a:r>
            <a:r>
              <a:rPr lang="ms-MY" dirty="0">
                <a:solidFill>
                  <a:srgbClr val="1F4E79"/>
                </a:solidFill>
                <a:latin typeface="Arial" panose="020B0604020202020204" pitchFamily="34" charset="0"/>
                <a:ea typeface="Times New Roman" panose="02020603050405020304" pitchFamily="18" charset="0"/>
                <a:cs typeface="Times New Roman" panose="02020603050405020304" pitchFamily="18" charset="0"/>
              </a:rPr>
              <a:t>DS knowledge &amp; skills &amp; attitude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1028700" lvl="1" indent="-571500" algn="just" fontAlgn="base" hangingPunct="0">
              <a:lnSpc>
                <a:spcPct val="107000"/>
              </a:lnSpc>
              <a:buFont typeface="+mj-lt"/>
              <a:buAutoNum type="romanLcPeriod"/>
            </a:pPr>
            <a:r>
              <a:rPr lang="ms-MY" dirty="0" smtClean="0">
                <a:solidFill>
                  <a:srgbClr val="1F4E79"/>
                </a:solidFill>
                <a:latin typeface="Arial" panose="020B0604020202020204" pitchFamily="34" charset="0"/>
                <a:ea typeface="Times New Roman" panose="02020603050405020304" pitchFamily="18" charset="0"/>
                <a:cs typeface="Times New Roman" panose="02020603050405020304" pitchFamily="18" charset="0"/>
              </a:rPr>
              <a:t>Candidate’s </a:t>
            </a:r>
            <a:r>
              <a:rPr lang="ms-MY" dirty="0">
                <a:solidFill>
                  <a:srgbClr val="1F4E79"/>
                </a:solidFill>
                <a:latin typeface="Arial" panose="020B0604020202020204" pitchFamily="34" charset="0"/>
                <a:ea typeface="Times New Roman" panose="02020603050405020304" pitchFamily="18" charset="0"/>
                <a:cs typeface="Times New Roman" panose="02020603050405020304" pitchFamily="18" charset="0"/>
              </a:rPr>
              <a:t>real world experience doing DS work</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1028700" lvl="1" indent="-571500" algn="just" fontAlgn="base" hangingPunct="0">
              <a:lnSpc>
                <a:spcPct val="107000"/>
              </a:lnSpc>
              <a:buFont typeface="+mj-lt"/>
              <a:buAutoNum type="romanLcPeriod"/>
            </a:pPr>
            <a:r>
              <a:rPr lang="ms-MY" dirty="0" smtClean="0">
                <a:solidFill>
                  <a:srgbClr val="1F4E79"/>
                </a:solidFill>
                <a:latin typeface="Arial" panose="020B0604020202020204" pitchFamily="34" charset="0"/>
                <a:ea typeface="Times New Roman" panose="02020603050405020304" pitchFamily="18" charset="0"/>
                <a:cs typeface="Times New Roman" panose="02020603050405020304" pitchFamily="18" charset="0"/>
              </a:rPr>
              <a:t>Candidate’s </a:t>
            </a:r>
            <a:r>
              <a:rPr lang="ms-MY" dirty="0">
                <a:solidFill>
                  <a:srgbClr val="1F4E79"/>
                </a:solidFill>
                <a:latin typeface="Arial" panose="020B0604020202020204" pitchFamily="34" charset="0"/>
                <a:ea typeface="Times New Roman" panose="02020603050405020304" pitchFamily="18" charset="0"/>
                <a:cs typeface="Times New Roman" panose="02020603050405020304" pitchFamily="18" charset="0"/>
              </a:rPr>
              <a:t>contribution on DS, like participating in competition, bootcamp, talk, etc.</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itle 3"/>
          <p:cNvSpPr>
            <a:spLocks noGrp="1"/>
          </p:cNvSpPr>
          <p:nvPr>
            <p:ph type="title"/>
          </p:nvPr>
        </p:nvSpPr>
        <p:spPr/>
        <p:txBody>
          <a:bodyPr/>
          <a:lstStyle/>
          <a:p>
            <a:pPr algn="ctr"/>
            <a:r>
              <a:rPr lang="en-US" b="1" dirty="0" smtClean="0"/>
              <a:t>Data Science Portfolio</a:t>
            </a:r>
            <a:endParaRPr lang="en-US" b="1" dirty="0"/>
          </a:p>
        </p:txBody>
      </p:sp>
    </p:spTree>
    <p:extLst>
      <p:ext uri="{BB962C8B-B14F-4D97-AF65-F5344CB8AC3E}">
        <p14:creationId xmlns:p14="http://schemas.microsoft.com/office/powerpoint/2010/main" val="3832118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44</a:t>
            </a:fld>
            <a:endParaRPr lang="en-US"/>
          </a:p>
        </p:txBody>
      </p:sp>
      <p:sp>
        <p:nvSpPr>
          <p:cNvPr id="3" name="Content Placeholder 2"/>
          <p:cNvSpPr>
            <a:spLocks noGrp="1"/>
          </p:cNvSpPr>
          <p:nvPr>
            <p:ph idx="1"/>
          </p:nvPr>
        </p:nvSpPr>
        <p:spPr>
          <a:xfrm>
            <a:off x="838200" y="1310861"/>
            <a:ext cx="10515600" cy="2433862"/>
          </a:xfrm>
        </p:spPr>
        <p:txBody>
          <a:bodyPr>
            <a:normAutofit/>
          </a:bodyPr>
          <a:lstStyle/>
          <a:p>
            <a:r>
              <a:rPr lang="en-US" dirty="0"/>
              <a:t> </a:t>
            </a:r>
            <a:r>
              <a:rPr lang="en-US" dirty="0">
                <a:hlinkClick r:id="rId2"/>
              </a:rPr>
              <a:t>http://www.data.gov/applications</a:t>
            </a:r>
            <a:r>
              <a:rPr lang="en-US" dirty="0" smtClean="0"/>
              <a:t>.</a:t>
            </a:r>
          </a:p>
          <a:p>
            <a:r>
              <a:rPr lang="en-US" dirty="0"/>
              <a:t> </a:t>
            </a:r>
            <a:r>
              <a:rPr lang="en-US" dirty="0">
                <a:hlinkClick r:id="rId3"/>
              </a:rPr>
              <a:t>http://</a:t>
            </a:r>
            <a:r>
              <a:rPr lang="en-US" dirty="0" smtClean="0">
                <a:hlinkClick r:id="rId3"/>
              </a:rPr>
              <a:t>www.datakind.org/projects</a:t>
            </a:r>
            <a:endParaRPr lang="en-US" dirty="0" smtClean="0"/>
          </a:p>
          <a:p>
            <a:r>
              <a:rPr lang="en-US" dirty="0">
                <a:hlinkClick r:id="rId4"/>
              </a:rPr>
              <a:t>https://theartandscienceofdata.wordpress.com/2017/06/01/the-billionaire-clusters</a:t>
            </a:r>
            <a:r>
              <a:rPr lang="en-US" dirty="0" smtClean="0">
                <a:hlinkClick r:id="rId4"/>
              </a:rPr>
              <a:t>/</a:t>
            </a:r>
            <a:r>
              <a:rPr lang="en-US" dirty="0" smtClean="0"/>
              <a:t> </a:t>
            </a:r>
          </a:p>
          <a:p>
            <a:r>
              <a:rPr lang="en-US" dirty="0">
                <a:hlinkClick r:id="rId5"/>
              </a:rPr>
              <a:t>http://demos.datasciencedojo.com</a:t>
            </a:r>
            <a:r>
              <a:rPr lang="en-US" dirty="0" smtClean="0">
                <a:hlinkClick r:id="rId5"/>
              </a:rPr>
              <a:t>/</a:t>
            </a:r>
            <a:endParaRPr lang="en-US" dirty="0" smtClean="0"/>
          </a:p>
          <a:p>
            <a:endParaRPr lang="en-US" dirty="0"/>
          </a:p>
        </p:txBody>
      </p:sp>
      <p:sp>
        <p:nvSpPr>
          <p:cNvPr id="4" name="Title 3"/>
          <p:cNvSpPr>
            <a:spLocks noGrp="1"/>
          </p:cNvSpPr>
          <p:nvPr>
            <p:ph type="title"/>
          </p:nvPr>
        </p:nvSpPr>
        <p:spPr>
          <a:xfrm>
            <a:off x="838200" y="179181"/>
            <a:ext cx="10515600" cy="902897"/>
          </a:xfrm>
        </p:spPr>
        <p:txBody>
          <a:bodyPr/>
          <a:lstStyle/>
          <a:p>
            <a:pPr algn="ctr"/>
            <a:r>
              <a:rPr lang="en-US" dirty="0" smtClean="0"/>
              <a:t>Ideas on Data Science Project</a:t>
            </a:r>
            <a:endParaRPr lang="en-US" dirty="0"/>
          </a:p>
        </p:txBody>
      </p:sp>
      <p:pic>
        <p:nvPicPr>
          <p:cNvPr id="5" name="Picture 4"/>
          <p:cNvPicPr>
            <a:picLocks noChangeAspect="1"/>
          </p:cNvPicPr>
          <p:nvPr/>
        </p:nvPicPr>
        <p:blipFill rotWithShape="1">
          <a:blip r:embed="rId6"/>
          <a:srcRect l="29529" t="29664" r="48090" b="37067"/>
          <a:stretch/>
        </p:blipFill>
        <p:spPr>
          <a:xfrm>
            <a:off x="8201463" y="3370148"/>
            <a:ext cx="3404381" cy="2845207"/>
          </a:xfrm>
          <a:prstGeom prst="rect">
            <a:avLst/>
          </a:prstGeom>
        </p:spPr>
      </p:pic>
    </p:spTree>
    <p:extLst>
      <p:ext uri="{BB962C8B-B14F-4D97-AF65-F5344CB8AC3E}">
        <p14:creationId xmlns:p14="http://schemas.microsoft.com/office/powerpoint/2010/main" val="32998643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15925" y="1443035"/>
            <a:ext cx="5857428" cy="40568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lide Number Placeholder 1"/>
          <p:cNvSpPr>
            <a:spLocks noGrp="1"/>
          </p:cNvSpPr>
          <p:nvPr>
            <p:ph type="sldNum" sz="quarter" idx="12"/>
          </p:nvPr>
        </p:nvSpPr>
        <p:spPr/>
        <p:txBody>
          <a:bodyPr/>
          <a:lstStyle/>
          <a:p>
            <a:fld id="{062D6987-FB6D-4DB8-81B8-AD0F35E3BB5F}" type="slidenum">
              <a:rPr lang="en-US" smtClean="0"/>
              <a:t>45</a:t>
            </a:fld>
            <a:endParaRPr lang="en-US"/>
          </a:p>
        </p:txBody>
      </p:sp>
    </p:spTree>
    <p:extLst>
      <p:ext uri="{BB962C8B-B14F-4D97-AF65-F5344CB8AC3E}">
        <p14:creationId xmlns:p14="http://schemas.microsoft.com/office/powerpoint/2010/main" val="183926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5</a:t>
            </a:fld>
            <a:endParaRPr lang="en-US"/>
          </a:p>
        </p:txBody>
      </p:sp>
      <p:sp>
        <p:nvSpPr>
          <p:cNvPr id="3" name="Content Placeholder 2"/>
          <p:cNvSpPr>
            <a:spLocks noGrp="1"/>
          </p:cNvSpPr>
          <p:nvPr>
            <p:ph idx="1"/>
          </p:nvPr>
        </p:nvSpPr>
        <p:spPr>
          <a:xfrm>
            <a:off x="498988" y="2098572"/>
            <a:ext cx="10515600" cy="3741789"/>
          </a:xfrm>
        </p:spPr>
        <p:txBody>
          <a:bodyPr/>
          <a:lstStyle/>
          <a:p>
            <a:pPr algn="just"/>
            <a:r>
              <a:rPr lang="en-US" dirty="0"/>
              <a:t>During Big Data Week Kuala Lumpur </a:t>
            </a:r>
            <a:r>
              <a:rPr lang="en-US" u="sng" dirty="0" smtClean="0"/>
              <a:t>2018</a:t>
            </a:r>
            <a:r>
              <a:rPr lang="en-US" dirty="0" smtClean="0"/>
              <a:t> (4</a:t>
            </a:r>
            <a:r>
              <a:rPr lang="en-US" baseline="30000" dirty="0" smtClean="0"/>
              <a:t>th</a:t>
            </a:r>
            <a:r>
              <a:rPr lang="en-US" dirty="0" smtClean="0"/>
              <a:t> Oct), </a:t>
            </a:r>
            <a:r>
              <a:rPr lang="en-US" dirty="0"/>
              <a:t>it was announced that Malaysia currently has around </a:t>
            </a:r>
            <a:r>
              <a:rPr lang="en-US" b="1" dirty="0">
                <a:solidFill>
                  <a:srgbClr val="C00000"/>
                </a:solidFill>
              </a:rPr>
              <a:t>8,000 </a:t>
            </a:r>
            <a:r>
              <a:rPr lang="en-US" dirty="0"/>
              <a:t>professionals in big data, and it is on track in achieving the target of 20,000 data professionals by year 2020. </a:t>
            </a:r>
            <a:endParaRPr lang="en-US" dirty="0" smtClean="0"/>
          </a:p>
          <a:p>
            <a:pPr algn="just"/>
            <a:r>
              <a:rPr lang="en-US" dirty="0" smtClean="0"/>
              <a:t>In </a:t>
            </a:r>
            <a:r>
              <a:rPr lang="en-US" dirty="0"/>
              <a:t>the effort to embrace the fourth industrial revolution, Malaysia now needs to prepare its talent for AI</a:t>
            </a:r>
            <a:r>
              <a:rPr lang="en-US" dirty="0" smtClean="0"/>
              <a:t>.</a:t>
            </a:r>
          </a:p>
          <a:p>
            <a:pPr lvl="1" algn="just"/>
            <a:r>
              <a:rPr lang="en-US" dirty="0"/>
              <a:t>Data professionals need to be </a:t>
            </a:r>
            <a:r>
              <a:rPr lang="en-US" dirty="0" smtClean="0"/>
              <a:t>equipped with </a:t>
            </a:r>
            <a:r>
              <a:rPr lang="en-US" dirty="0"/>
              <a:t>the know-how of Artificial Intelligence.</a:t>
            </a:r>
          </a:p>
        </p:txBody>
      </p:sp>
      <p:sp>
        <p:nvSpPr>
          <p:cNvPr id="4" name="Title 3"/>
          <p:cNvSpPr>
            <a:spLocks noGrp="1"/>
          </p:cNvSpPr>
          <p:nvPr>
            <p:ph type="title"/>
          </p:nvPr>
        </p:nvSpPr>
        <p:spPr>
          <a:xfrm>
            <a:off x="838200" y="188144"/>
            <a:ext cx="10515600" cy="1325563"/>
          </a:xfrm>
        </p:spPr>
        <p:txBody>
          <a:bodyPr>
            <a:normAutofit fontScale="90000"/>
          </a:bodyPr>
          <a:lstStyle/>
          <a:p>
            <a:pPr algn="ctr"/>
            <a:r>
              <a:rPr lang="en-US" b="1" dirty="0"/>
              <a:t>MALAYSIA CONTINUES TO GROOM DATA PROFESSIONALS</a:t>
            </a:r>
          </a:p>
        </p:txBody>
      </p:sp>
    </p:spTree>
    <p:extLst>
      <p:ext uri="{BB962C8B-B14F-4D97-AF65-F5344CB8AC3E}">
        <p14:creationId xmlns:p14="http://schemas.microsoft.com/office/powerpoint/2010/main" val="3899984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53748" t="24856" r="17276" b="29183"/>
          <a:stretch/>
        </p:blipFill>
        <p:spPr>
          <a:xfrm>
            <a:off x="154743" y="1762799"/>
            <a:ext cx="3629465" cy="3236726"/>
          </a:xfrm>
          <a:prstGeom prst="rect">
            <a:avLst/>
          </a:prstGeom>
        </p:spPr>
      </p:pic>
      <p:sp>
        <p:nvSpPr>
          <p:cNvPr id="7" name="Rectangle 6"/>
          <p:cNvSpPr/>
          <p:nvPr/>
        </p:nvSpPr>
        <p:spPr>
          <a:xfrm>
            <a:off x="154743" y="5131774"/>
            <a:ext cx="3629465" cy="584775"/>
          </a:xfrm>
          <a:prstGeom prst="rect">
            <a:avLst/>
          </a:prstGeom>
        </p:spPr>
        <p:txBody>
          <a:bodyPr wrap="square">
            <a:spAutoFit/>
          </a:bodyPr>
          <a:lstStyle/>
          <a:p>
            <a:r>
              <a:rPr lang="en-US" sz="1600" b="1" dirty="0" smtClean="0"/>
              <a:t>Fig 1.</a:t>
            </a:r>
            <a:r>
              <a:rPr lang="en-US" sz="1600" dirty="0" smtClean="0"/>
              <a:t> Data </a:t>
            </a:r>
            <a:r>
              <a:rPr lang="en-US" sz="1600" dirty="0"/>
              <a:t>Science Venn </a:t>
            </a:r>
            <a:r>
              <a:rPr lang="en-US" sz="1600" dirty="0" smtClean="0"/>
              <a:t>diagram adapted </a:t>
            </a:r>
            <a:r>
              <a:rPr lang="en-US" sz="1600" dirty="0"/>
              <a:t>from Conway (2010)</a:t>
            </a:r>
          </a:p>
        </p:txBody>
      </p:sp>
      <p:sp>
        <p:nvSpPr>
          <p:cNvPr id="8" name="Rectangle 7"/>
          <p:cNvSpPr/>
          <p:nvPr/>
        </p:nvSpPr>
        <p:spPr>
          <a:xfrm>
            <a:off x="58613" y="1261218"/>
            <a:ext cx="3821723" cy="369332"/>
          </a:xfrm>
          <a:prstGeom prst="rect">
            <a:avLst/>
          </a:prstGeom>
        </p:spPr>
        <p:txBody>
          <a:bodyPr wrap="square">
            <a:spAutoFit/>
          </a:bodyPr>
          <a:lstStyle/>
          <a:p>
            <a:r>
              <a:rPr lang="en-US" b="1" dirty="0" smtClean="0"/>
              <a:t>What constitutes data science</a:t>
            </a: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Rectangle 8"/>
          <p:cNvSpPr/>
          <p:nvPr/>
        </p:nvSpPr>
        <p:spPr>
          <a:xfrm>
            <a:off x="98474" y="6413021"/>
            <a:ext cx="9990407" cy="430887"/>
          </a:xfrm>
          <a:prstGeom prst="rect">
            <a:avLst/>
          </a:prstGeom>
        </p:spPr>
        <p:txBody>
          <a:bodyPr wrap="square">
            <a:spAutoFit/>
          </a:bodyPr>
          <a:lstStyle/>
          <a:p>
            <a:r>
              <a:rPr lang="en-US" sz="1100" dirty="0"/>
              <a:t>Conway, D. (2010). The data science </a:t>
            </a:r>
            <a:r>
              <a:rPr lang="en-US" sz="1100" dirty="0" err="1"/>
              <a:t>venn</a:t>
            </a:r>
            <a:r>
              <a:rPr lang="en-US" sz="1100" dirty="0"/>
              <a:t> diagram. </a:t>
            </a:r>
            <a:r>
              <a:rPr lang="en-US" sz="1100" dirty="0" err="1"/>
              <a:t>Dataists</a:t>
            </a:r>
            <a:r>
              <a:rPr lang="en-US" sz="1100" dirty="0"/>
              <a:t> [Web page]. </a:t>
            </a:r>
            <a:endParaRPr lang="en-US" sz="1100" dirty="0" smtClean="0"/>
          </a:p>
          <a:p>
            <a:r>
              <a:rPr lang="en-US" sz="1100" dirty="0" smtClean="0"/>
              <a:t>Retrieved September </a:t>
            </a:r>
            <a:r>
              <a:rPr lang="en-US" sz="1100" dirty="0"/>
              <a:t>9, </a:t>
            </a:r>
            <a:r>
              <a:rPr lang="en-US" sz="1100" dirty="0" smtClean="0"/>
              <a:t>2016, from </a:t>
            </a:r>
            <a:r>
              <a:rPr lang="en-US" sz="1100" dirty="0"/>
              <a:t>http://</a:t>
            </a:r>
            <a:r>
              <a:rPr lang="en-US" sz="1100" dirty="0" smtClean="0"/>
              <a:t>www.dataists.com/2010/09/the-data-science-venn-diagram/</a:t>
            </a:r>
            <a:endParaRPr lang="en-US" sz="1100" dirty="0"/>
          </a:p>
        </p:txBody>
      </p:sp>
      <p:graphicFrame>
        <p:nvGraphicFramePr>
          <p:cNvPr id="10" name="Table 9"/>
          <p:cNvGraphicFramePr>
            <a:graphicFrameLocks noGrp="1"/>
          </p:cNvGraphicFramePr>
          <p:nvPr>
            <p:extLst>
              <p:ext uri="{D42A27DB-BD31-4B8C-83A1-F6EECF244321}">
                <p14:modId xmlns:p14="http://schemas.microsoft.com/office/powerpoint/2010/main" val="4172058893"/>
              </p:ext>
            </p:extLst>
          </p:nvPr>
        </p:nvGraphicFramePr>
        <p:xfrm>
          <a:off x="4033513" y="1204307"/>
          <a:ext cx="8022499" cy="5013612"/>
        </p:xfrm>
        <a:graphic>
          <a:graphicData uri="http://schemas.openxmlformats.org/drawingml/2006/table">
            <a:tbl>
              <a:tblPr firstRow="1" bandRow="1">
                <a:tableStyleId>{5C22544A-7EE6-4342-B048-85BDC9FD1C3A}</a:tableStyleId>
              </a:tblPr>
              <a:tblGrid>
                <a:gridCol w="7049304">
                  <a:extLst>
                    <a:ext uri="{9D8B030D-6E8A-4147-A177-3AD203B41FA5}">
                      <a16:colId xmlns:a16="http://schemas.microsoft.com/office/drawing/2014/main" val="1564824771"/>
                    </a:ext>
                  </a:extLst>
                </a:gridCol>
                <a:gridCol w="973195">
                  <a:extLst>
                    <a:ext uri="{9D8B030D-6E8A-4147-A177-3AD203B41FA5}">
                      <a16:colId xmlns:a16="http://schemas.microsoft.com/office/drawing/2014/main" val="2385267404"/>
                    </a:ext>
                  </a:extLst>
                </a:gridCol>
              </a:tblGrid>
              <a:tr h="523427">
                <a:tc>
                  <a:txBody>
                    <a:bodyPr/>
                    <a:lstStyle/>
                    <a:p>
                      <a:pPr algn="ctr"/>
                      <a:r>
                        <a:rPr lang="en-US" sz="1400" dirty="0" smtClean="0"/>
                        <a:t>Task</a:t>
                      </a:r>
                      <a:endParaRPr lang="en-US" sz="1400" dirty="0"/>
                    </a:p>
                  </a:txBody>
                  <a:tcPr anchor="ctr"/>
                </a:tc>
                <a:tc>
                  <a:txBody>
                    <a:bodyPr/>
                    <a:lstStyle/>
                    <a:p>
                      <a:r>
                        <a:rPr lang="en-US" sz="1400" dirty="0" smtClean="0"/>
                        <a:t>Primary Expertise</a:t>
                      </a:r>
                      <a:endParaRPr lang="en-US" sz="1400" dirty="0"/>
                    </a:p>
                  </a:txBody>
                  <a:tcPr anchor="ctr"/>
                </a:tc>
                <a:extLst>
                  <a:ext uri="{0D108BD9-81ED-4DB2-BD59-A6C34878D82A}">
                    <a16:rowId xmlns:a16="http://schemas.microsoft.com/office/drawing/2014/main" val="3045186701"/>
                  </a:ext>
                </a:extLst>
              </a:tr>
              <a:tr h="523427">
                <a:tc>
                  <a:txBody>
                    <a:bodyPr/>
                    <a:lstStyle/>
                    <a:p>
                      <a:r>
                        <a:rPr lang="en-US" sz="1400" dirty="0" smtClean="0"/>
                        <a:t>Set up a server as a repository of data streaming in real time from a large array of geographically distributed sensors.</a:t>
                      </a:r>
                      <a:endParaRPr lang="en-US" sz="1400" dirty="0"/>
                    </a:p>
                  </a:txBody>
                  <a:tcPr/>
                </a:tc>
                <a:tc>
                  <a:txBody>
                    <a:bodyPr/>
                    <a:lstStyle/>
                    <a:p>
                      <a:pPr algn="ctr"/>
                      <a:r>
                        <a:rPr lang="en-US" sz="1400" dirty="0" smtClean="0">
                          <a:solidFill>
                            <a:schemeClr val="tx1"/>
                          </a:solidFill>
                        </a:rPr>
                        <a:t>CD</a:t>
                      </a:r>
                      <a:endParaRPr lang="en-US" sz="1400" dirty="0">
                        <a:solidFill>
                          <a:schemeClr val="tx1"/>
                        </a:solidFill>
                      </a:endParaRPr>
                    </a:p>
                  </a:txBody>
                  <a:tcPr anchor="ctr"/>
                </a:tc>
                <a:extLst>
                  <a:ext uri="{0D108BD9-81ED-4DB2-BD59-A6C34878D82A}">
                    <a16:rowId xmlns:a16="http://schemas.microsoft.com/office/drawing/2014/main" val="802147329"/>
                  </a:ext>
                </a:extLst>
              </a:tr>
              <a:tr h="374610">
                <a:tc>
                  <a:txBody>
                    <a:bodyPr/>
                    <a:lstStyle/>
                    <a:p>
                      <a:r>
                        <a:rPr lang="en-US" sz="1400" dirty="0" smtClean="0"/>
                        <a:t>Explain the origin of outliers in a particular data set.</a:t>
                      </a:r>
                      <a:endParaRPr lang="en-US" sz="1400" dirty="0"/>
                    </a:p>
                  </a:txBody>
                  <a:tcPr/>
                </a:tc>
                <a:tc>
                  <a:txBody>
                    <a:bodyPr/>
                    <a:lstStyle/>
                    <a:p>
                      <a:pPr algn="ctr"/>
                      <a:r>
                        <a:rPr lang="en-US" sz="1400" dirty="0" smtClean="0"/>
                        <a:t>SE</a:t>
                      </a:r>
                      <a:endParaRPr lang="en-US" sz="1400" dirty="0"/>
                    </a:p>
                  </a:txBody>
                  <a:tcPr anchor="ctr"/>
                </a:tc>
                <a:extLst>
                  <a:ext uri="{0D108BD9-81ED-4DB2-BD59-A6C34878D82A}">
                    <a16:rowId xmlns:a16="http://schemas.microsoft.com/office/drawing/2014/main" val="3217799260"/>
                  </a:ext>
                </a:extLst>
              </a:tr>
              <a:tr h="523427">
                <a:tc>
                  <a:txBody>
                    <a:bodyPr/>
                    <a:lstStyle/>
                    <a:p>
                      <a:r>
                        <a:rPr lang="en-US" sz="1400" dirty="0" smtClean="0"/>
                        <a:t>Decide to what extent the conclusions drawn from analysis can be generalized.</a:t>
                      </a:r>
                      <a:endParaRPr lang="en-US" sz="1400" dirty="0"/>
                    </a:p>
                  </a:txBody>
                  <a:tcPr/>
                </a:tc>
                <a:tc>
                  <a:txBody>
                    <a:bodyPr/>
                    <a:lstStyle/>
                    <a:p>
                      <a:pPr algn="ctr"/>
                      <a:r>
                        <a:rPr lang="en-US" sz="1400" dirty="0" smtClean="0"/>
                        <a:t>MS</a:t>
                      </a:r>
                      <a:endParaRPr lang="en-US" sz="1400" dirty="0"/>
                    </a:p>
                  </a:txBody>
                  <a:tcPr anchor="ctr"/>
                </a:tc>
                <a:extLst>
                  <a:ext uri="{0D108BD9-81ED-4DB2-BD59-A6C34878D82A}">
                    <a16:rowId xmlns:a16="http://schemas.microsoft.com/office/drawing/2014/main" val="566652753"/>
                  </a:ext>
                </a:extLst>
              </a:tr>
              <a:tr h="523427">
                <a:tc>
                  <a:txBody>
                    <a:bodyPr/>
                    <a:lstStyle/>
                    <a:p>
                      <a:r>
                        <a:rPr lang="en-US" sz="1400" dirty="0" smtClean="0"/>
                        <a:t>Design a data visualization suitable for publication in an article for non-experts.</a:t>
                      </a:r>
                      <a:endParaRPr lang="en-US" sz="1400" dirty="0"/>
                    </a:p>
                  </a:txBody>
                  <a:tcPr/>
                </a:tc>
                <a:tc>
                  <a:txBody>
                    <a:bodyPr/>
                    <a:lstStyle/>
                    <a:p>
                      <a:pPr algn="ctr"/>
                      <a:r>
                        <a:rPr lang="en-US" sz="1400" dirty="0" smtClean="0"/>
                        <a:t>CD</a:t>
                      </a:r>
                      <a:endParaRPr lang="en-US" sz="1400" dirty="0"/>
                    </a:p>
                  </a:txBody>
                  <a:tcPr anchor="ctr"/>
                </a:tc>
                <a:extLst>
                  <a:ext uri="{0D108BD9-81ED-4DB2-BD59-A6C34878D82A}">
                    <a16:rowId xmlns:a16="http://schemas.microsoft.com/office/drawing/2014/main" val="3019183912"/>
                  </a:ext>
                </a:extLst>
              </a:tr>
              <a:tr h="374610">
                <a:tc>
                  <a:txBody>
                    <a:bodyPr/>
                    <a:lstStyle/>
                    <a:p>
                      <a:r>
                        <a:rPr lang="en-US" sz="1400" dirty="0" smtClean="0"/>
                        <a:t>Decide what data should be gathered.</a:t>
                      </a:r>
                      <a:endParaRPr lang="en-US" sz="1400" dirty="0"/>
                    </a:p>
                  </a:txBody>
                  <a:tcPr/>
                </a:tc>
                <a:tc>
                  <a:txBody>
                    <a:bodyPr/>
                    <a:lstStyle/>
                    <a:p>
                      <a:pPr algn="ctr"/>
                      <a:r>
                        <a:rPr lang="en-US" sz="1400" dirty="0" smtClean="0"/>
                        <a:t>SE</a:t>
                      </a:r>
                      <a:endParaRPr lang="en-US" sz="1400" dirty="0"/>
                    </a:p>
                  </a:txBody>
                  <a:tcPr anchor="ctr"/>
                </a:tc>
                <a:extLst>
                  <a:ext uri="{0D108BD9-81ED-4DB2-BD59-A6C34878D82A}">
                    <a16:rowId xmlns:a16="http://schemas.microsoft.com/office/drawing/2014/main" val="2773699908"/>
                  </a:ext>
                </a:extLst>
              </a:tr>
              <a:tr h="374610">
                <a:tc>
                  <a:txBody>
                    <a:bodyPr/>
                    <a:lstStyle/>
                    <a:p>
                      <a:r>
                        <a:rPr lang="en-US" sz="1400" dirty="0" smtClean="0"/>
                        <a:t>Decide whether certain disparate data sets can be meaningfully merged.</a:t>
                      </a:r>
                      <a:endParaRPr lang="en-US" sz="1400" dirty="0"/>
                    </a:p>
                  </a:txBody>
                  <a:tcPr/>
                </a:tc>
                <a:tc>
                  <a:txBody>
                    <a:bodyPr/>
                    <a:lstStyle/>
                    <a:p>
                      <a:pPr algn="ctr"/>
                      <a:r>
                        <a:rPr lang="en-US" sz="1400" dirty="0" smtClean="0"/>
                        <a:t>SE</a:t>
                      </a:r>
                      <a:endParaRPr lang="en-US" sz="1400" dirty="0"/>
                    </a:p>
                  </a:txBody>
                  <a:tcPr anchor="ctr"/>
                </a:tc>
                <a:extLst>
                  <a:ext uri="{0D108BD9-81ED-4DB2-BD59-A6C34878D82A}">
                    <a16:rowId xmlns:a16="http://schemas.microsoft.com/office/drawing/2014/main" val="506621029"/>
                  </a:ext>
                </a:extLst>
              </a:tr>
              <a:tr h="374610">
                <a:tc>
                  <a:txBody>
                    <a:bodyPr/>
                    <a:lstStyle/>
                    <a:p>
                      <a:r>
                        <a:rPr lang="en-US" sz="1400" dirty="0" smtClean="0"/>
                        <a:t>Automate the merger of multiple data sets.</a:t>
                      </a:r>
                      <a:endParaRPr lang="en-US" sz="1400" dirty="0"/>
                    </a:p>
                  </a:txBody>
                  <a:tcPr/>
                </a:tc>
                <a:tc>
                  <a:txBody>
                    <a:bodyPr/>
                    <a:lstStyle/>
                    <a:p>
                      <a:pPr algn="ctr"/>
                      <a:r>
                        <a:rPr lang="en-US" sz="1400" dirty="0" smtClean="0"/>
                        <a:t>CD</a:t>
                      </a:r>
                      <a:endParaRPr lang="en-US" sz="1400" dirty="0"/>
                    </a:p>
                  </a:txBody>
                  <a:tcPr anchor="ctr"/>
                </a:tc>
                <a:extLst>
                  <a:ext uri="{0D108BD9-81ED-4DB2-BD59-A6C34878D82A}">
                    <a16:rowId xmlns:a16="http://schemas.microsoft.com/office/drawing/2014/main" val="2564730819"/>
                  </a:ext>
                </a:extLst>
              </a:tr>
              <a:tr h="374610">
                <a:tc>
                  <a:txBody>
                    <a:bodyPr/>
                    <a:lstStyle/>
                    <a:p>
                      <a:r>
                        <a:rPr lang="en-US" sz="1400" dirty="0" smtClean="0"/>
                        <a:t>Detect the signal within the noise.</a:t>
                      </a:r>
                      <a:endParaRPr lang="en-US" sz="1400" dirty="0"/>
                    </a:p>
                  </a:txBody>
                  <a:tcPr/>
                </a:tc>
                <a:tc>
                  <a:txBody>
                    <a:bodyPr/>
                    <a:lstStyle/>
                    <a:p>
                      <a:pPr algn="ctr"/>
                      <a:r>
                        <a:rPr lang="en-US" sz="1400" dirty="0" smtClean="0"/>
                        <a:t>MS</a:t>
                      </a:r>
                      <a:endParaRPr lang="en-US" sz="1400" dirty="0"/>
                    </a:p>
                  </a:txBody>
                  <a:tcPr anchor="ctr"/>
                </a:tc>
                <a:extLst>
                  <a:ext uri="{0D108BD9-81ED-4DB2-BD59-A6C34878D82A}">
                    <a16:rowId xmlns:a16="http://schemas.microsoft.com/office/drawing/2014/main" val="320906494"/>
                  </a:ext>
                </a:extLst>
              </a:tr>
              <a:tr h="523427">
                <a:tc>
                  <a:txBody>
                    <a:bodyPr/>
                    <a:lstStyle/>
                    <a:p>
                      <a:r>
                        <a:rPr lang="en-US" sz="1400" dirty="0" smtClean="0"/>
                        <a:t>Reduce the number of variables that need to be considered for a particular</a:t>
                      </a:r>
                    </a:p>
                    <a:p>
                      <a:r>
                        <a:rPr lang="en-US" sz="1400" dirty="0" smtClean="0"/>
                        <a:t>analysis.</a:t>
                      </a:r>
                      <a:endParaRPr lang="en-US" sz="1400" dirty="0"/>
                    </a:p>
                  </a:txBody>
                  <a:tcPr/>
                </a:tc>
                <a:tc>
                  <a:txBody>
                    <a:bodyPr/>
                    <a:lstStyle/>
                    <a:p>
                      <a:pPr algn="ctr"/>
                      <a:r>
                        <a:rPr lang="en-US" sz="1400" dirty="0" smtClean="0"/>
                        <a:t>MS</a:t>
                      </a:r>
                      <a:endParaRPr lang="en-US" sz="1400" dirty="0"/>
                    </a:p>
                  </a:txBody>
                  <a:tcPr anchor="ctr"/>
                </a:tc>
                <a:extLst>
                  <a:ext uri="{0D108BD9-81ED-4DB2-BD59-A6C34878D82A}">
                    <a16:rowId xmlns:a16="http://schemas.microsoft.com/office/drawing/2014/main" val="2111908164"/>
                  </a:ext>
                </a:extLst>
              </a:tr>
              <a:tr h="523427">
                <a:tc>
                  <a:txBody>
                    <a:bodyPr/>
                    <a:lstStyle/>
                    <a:p>
                      <a:r>
                        <a:rPr lang="en-US" sz="1400" dirty="0" smtClean="0"/>
                        <a:t>Set up a version management system for data that will be gathered over a</a:t>
                      </a:r>
                    </a:p>
                    <a:p>
                      <a:r>
                        <a:rPr lang="en-US" sz="1400" dirty="0" smtClean="0"/>
                        <a:t>number of years.</a:t>
                      </a:r>
                      <a:endParaRPr lang="en-US" sz="1400" dirty="0"/>
                    </a:p>
                  </a:txBody>
                  <a:tcPr/>
                </a:tc>
                <a:tc>
                  <a:txBody>
                    <a:bodyPr/>
                    <a:lstStyle/>
                    <a:p>
                      <a:pPr algn="ctr"/>
                      <a:r>
                        <a:rPr lang="en-US" sz="1400" dirty="0" smtClean="0"/>
                        <a:t>CD</a:t>
                      </a:r>
                      <a:endParaRPr lang="en-US" sz="1400" dirty="0"/>
                    </a:p>
                  </a:txBody>
                  <a:tcPr anchor="ctr"/>
                </a:tc>
                <a:extLst>
                  <a:ext uri="{0D108BD9-81ED-4DB2-BD59-A6C34878D82A}">
                    <a16:rowId xmlns:a16="http://schemas.microsoft.com/office/drawing/2014/main" val="3950424496"/>
                  </a:ext>
                </a:extLst>
              </a:tr>
            </a:tbl>
          </a:graphicData>
        </a:graphic>
      </p:graphicFrame>
      <p:sp>
        <p:nvSpPr>
          <p:cNvPr id="11" name="Rectangle 10"/>
          <p:cNvSpPr/>
          <p:nvPr/>
        </p:nvSpPr>
        <p:spPr>
          <a:xfrm>
            <a:off x="4033513" y="330007"/>
            <a:ext cx="8317909" cy="861774"/>
          </a:xfrm>
          <a:prstGeom prst="rect">
            <a:avLst/>
          </a:prstGeom>
        </p:spPr>
        <p:txBody>
          <a:bodyPr wrap="square">
            <a:spAutoFit/>
          </a:bodyPr>
          <a:lstStyle/>
          <a:p>
            <a:r>
              <a:rPr lang="en-US" sz="1600" b="1" dirty="0"/>
              <a:t>Table </a:t>
            </a:r>
            <a:r>
              <a:rPr lang="en-US" sz="1600" b="1" dirty="0" smtClean="0"/>
              <a:t>1.</a:t>
            </a:r>
            <a:r>
              <a:rPr lang="en-US" dirty="0" smtClean="0"/>
              <a:t> </a:t>
            </a:r>
            <a:r>
              <a:rPr lang="en-US" sz="1600" b="1" dirty="0"/>
              <a:t>Representative data science tasks and the portion of the Data Science Venn </a:t>
            </a:r>
            <a:r>
              <a:rPr lang="en-US" sz="1600" b="1" dirty="0" smtClean="0"/>
              <a:t>diagram from </a:t>
            </a:r>
            <a:r>
              <a:rPr lang="en-US" sz="1600" b="1" dirty="0"/>
              <a:t>which they primarily draw. (CD = Computing and Data Skills, MS = Math and Statistics</a:t>
            </a:r>
            <a:r>
              <a:rPr lang="en-US" sz="1600" b="1" dirty="0" smtClean="0"/>
              <a:t>, SE </a:t>
            </a:r>
            <a:r>
              <a:rPr lang="en-US" sz="1600" b="1" dirty="0"/>
              <a:t>= Substantive Expertise)</a:t>
            </a:r>
          </a:p>
        </p:txBody>
      </p:sp>
      <p:sp>
        <p:nvSpPr>
          <p:cNvPr id="12" name="Rectangle 11"/>
          <p:cNvSpPr/>
          <p:nvPr/>
        </p:nvSpPr>
        <p:spPr>
          <a:xfrm>
            <a:off x="154743" y="120424"/>
            <a:ext cx="3657602" cy="923330"/>
          </a:xfrm>
          <a:prstGeom prst="rect">
            <a:avLst/>
          </a:prstGeom>
          <a:solidFill>
            <a:schemeClr val="accent5">
              <a:lumMod val="20000"/>
              <a:lumOff val="80000"/>
            </a:schemeClr>
          </a:solidFill>
        </p:spPr>
        <p:txBody>
          <a:bodyPr wrap="square">
            <a:spAutoFit/>
          </a:bodyPr>
          <a:lstStyle/>
          <a:p>
            <a:pPr algn="ctr"/>
            <a:r>
              <a:rPr lang="en-US" b="1" dirty="0" smtClean="0"/>
              <a:t>Some </a:t>
            </a:r>
            <a:r>
              <a:rPr lang="en-US" b="1" dirty="0"/>
              <a:t>tasks that might reasonably be labeled as part of doing data </a:t>
            </a:r>
            <a:r>
              <a:rPr lang="en-US" b="1" dirty="0" smtClean="0"/>
              <a:t>science</a:t>
            </a:r>
            <a:r>
              <a:rPr lang="en-US" dirty="0" smtClean="0"/>
              <a:t>.</a:t>
            </a:r>
            <a:endParaRPr lang="en-US" dirty="0"/>
          </a:p>
        </p:txBody>
      </p:sp>
      <p:sp>
        <p:nvSpPr>
          <p:cNvPr id="2" name="Slide Number Placeholder 1"/>
          <p:cNvSpPr>
            <a:spLocks noGrp="1"/>
          </p:cNvSpPr>
          <p:nvPr>
            <p:ph type="sldNum" sz="quarter" idx="12"/>
          </p:nvPr>
        </p:nvSpPr>
        <p:spPr/>
        <p:txBody>
          <a:bodyPr/>
          <a:lstStyle/>
          <a:p>
            <a:fld id="{062D6987-FB6D-4DB8-81B8-AD0F35E3BB5F}" type="slidenum">
              <a:rPr lang="en-US" smtClean="0"/>
              <a:t>6</a:t>
            </a:fld>
            <a:endParaRPr lang="en-US"/>
          </a:p>
        </p:txBody>
      </p:sp>
      <p:cxnSp>
        <p:nvCxnSpPr>
          <p:cNvPr id="4" name="Straight Arrow Connector 3"/>
          <p:cNvCxnSpPr/>
          <p:nvPr/>
        </p:nvCxnSpPr>
        <p:spPr>
          <a:xfrm>
            <a:off x="3784208" y="942535"/>
            <a:ext cx="249305" cy="688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8927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7</a:t>
            </a:fld>
            <a:endParaRPr lang="en-US"/>
          </a:p>
        </p:txBody>
      </p:sp>
      <p:pic>
        <p:nvPicPr>
          <p:cNvPr id="5" name="Picture 4"/>
          <p:cNvPicPr>
            <a:picLocks noChangeAspect="1"/>
          </p:cNvPicPr>
          <p:nvPr/>
        </p:nvPicPr>
        <p:blipFill>
          <a:blip r:embed="rId2"/>
          <a:stretch>
            <a:fillRect/>
          </a:stretch>
        </p:blipFill>
        <p:spPr>
          <a:xfrm>
            <a:off x="1038225" y="1215644"/>
            <a:ext cx="10315575" cy="2131317"/>
          </a:xfrm>
          <a:prstGeom prst="rect">
            <a:avLst/>
          </a:prstGeom>
        </p:spPr>
      </p:pic>
    </p:spTree>
    <p:extLst>
      <p:ext uri="{BB962C8B-B14F-4D97-AF65-F5344CB8AC3E}">
        <p14:creationId xmlns:p14="http://schemas.microsoft.com/office/powerpoint/2010/main" val="34799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8</a:t>
            </a:fld>
            <a:endParaRPr lang="en-US"/>
          </a:p>
        </p:txBody>
      </p:sp>
      <p:pic>
        <p:nvPicPr>
          <p:cNvPr id="5" name="Picture 4"/>
          <p:cNvPicPr>
            <a:picLocks noChangeAspect="1"/>
          </p:cNvPicPr>
          <p:nvPr/>
        </p:nvPicPr>
        <p:blipFill>
          <a:blip r:embed="rId2"/>
          <a:stretch>
            <a:fillRect/>
          </a:stretch>
        </p:blipFill>
        <p:spPr>
          <a:xfrm>
            <a:off x="325982" y="396235"/>
            <a:ext cx="7918368" cy="2712143"/>
          </a:xfrm>
          <a:prstGeom prst="rect">
            <a:avLst/>
          </a:prstGeom>
        </p:spPr>
      </p:pic>
      <p:sp>
        <p:nvSpPr>
          <p:cNvPr id="6" name="Rectangle 5"/>
          <p:cNvSpPr/>
          <p:nvPr/>
        </p:nvSpPr>
        <p:spPr>
          <a:xfrm>
            <a:off x="2511690" y="2524532"/>
            <a:ext cx="5732660" cy="369332"/>
          </a:xfrm>
          <a:prstGeom prst="rect">
            <a:avLst/>
          </a:prstGeom>
        </p:spPr>
        <p:txBody>
          <a:bodyPr wrap="none">
            <a:spAutoFit/>
          </a:bodyPr>
          <a:lstStyle/>
          <a:p>
            <a:r>
              <a:rPr lang="en-US" dirty="0">
                <a:hlinkClick r:id="rId3"/>
              </a:rPr>
              <a:t>https://</a:t>
            </a:r>
            <a:r>
              <a:rPr lang="en-US" dirty="0" smtClean="0">
                <a:hlinkClick r:id="rId3"/>
              </a:rPr>
              <a:t>brohrer.github.io/imposter_syndrome.html</a:t>
            </a:r>
            <a:r>
              <a:rPr lang="en-US" dirty="0" smtClean="0"/>
              <a:t> </a:t>
            </a:r>
            <a:endParaRPr lang="en-US" dirty="0"/>
          </a:p>
        </p:txBody>
      </p:sp>
      <p:sp>
        <p:nvSpPr>
          <p:cNvPr id="7" name="Rectangle 6"/>
          <p:cNvSpPr/>
          <p:nvPr/>
        </p:nvSpPr>
        <p:spPr>
          <a:xfrm>
            <a:off x="134254" y="4048026"/>
            <a:ext cx="5602870" cy="2031325"/>
          </a:xfrm>
          <a:prstGeom prst="rect">
            <a:avLst/>
          </a:prstGeom>
          <a:solidFill>
            <a:schemeClr val="accent2">
              <a:lumMod val="20000"/>
              <a:lumOff val="80000"/>
            </a:schemeClr>
          </a:solidFill>
        </p:spPr>
        <p:txBody>
          <a:bodyPr wrap="square">
            <a:spAutoFit/>
          </a:bodyPr>
          <a:lstStyle/>
          <a:p>
            <a:r>
              <a:rPr lang="en-US" b="1" dirty="0" smtClean="0"/>
              <a:t>A </a:t>
            </a:r>
            <a:r>
              <a:rPr lang="en-US" b="1" dirty="0"/>
              <a:t>good generalist</a:t>
            </a:r>
          </a:p>
          <a:p>
            <a:endParaRPr lang="en-US" dirty="0"/>
          </a:p>
          <a:p>
            <a:r>
              <a:rPr lang="en-US" dirty="0"/>
              <a:t>is superficially familiar with every part of data science</a:t>
            </a:r>
            <a:r>
              <a:rPr lang="en-US" dirty="0" smtClean="0"/>
              <a:t>, recognizes </a:t>
            </a:r>
            <a:r>
              <a:rPr lang="en-US" dirty="0"/>
              <a:t>all the jargon and technical terms</a:t>
            </a:r>
            <a:r>
              <a:rPr lang="en-US" dirty="0" smtClean="0"/>
              <a:t>, has </a:t>
            </a:r>
            <a:r>
              <a:rPr lang="en-US" dirty="0"/>
              <a:t>a good notion of what tools and expertise are needed to solve a given problem, </a:t>
            </a:r>
            <a:r>
              <a:rPr lang="en-US" dirty="0" smtClean="0"/>
              <a:t>and asks </a:t>
            </a:r>
            <a:r>
              <a:rPr lang="en-US" dirty="0"/>
              <a:t>insightful questions in technical reviews</a:t>
            </a:r>
            <a:r>
              <a:rPr lang="en-US" dirty="0" smtClean="0"/>
              <a:t>.</a:t>
            </a:r>
            <a:endParaRPr lang="en-US" dirty="0"/>
          </a:p>
        </p:txBody>
      </p:sp>
      <p:sp>
        <p:nvSpPr>
          <p:cNvPr id="8" name="Rectangle 7"/>
          <p:cNvSpPr/>
          <p:nvPr/>
        </p:nvSpPr>
        <p:spPr>
          <a:xfrm>
            <a:off x="6096000" y="4048026"/>
            <a:ext cx="5879690" cy="2308324"/>
          </a:xfrm>
          <a:prstGeom prst="rect">
            <a:avLst/>
          </a:prstGeom>
          <a:solidFill>
            <a:schemeClr val="accent4">
              <a:lumMod val="40000"/>
              <a:lumOff val="60000"/>
            </a:schemeClr>
          </a:solidFill>
        </p:spPr>
        <p:txBody>
          <a:bodyPr wrap="square">
            <a:spAutoFit/>
          </a:bodyPr>
          <a:lstStyle/>
          <a:p>
            <a:r>
              <a:rPr lang="en-US" b="1" dirty="0"/>
              <a:t>A good specialist</a:t>
            </a:r>
          </a:p>
          <a:p>
            <a:endParaRPr lang="en-US" dirty="0"/>
          </a:p>
          <a:p>
            <a:r>
              <a:rPr lang="en-US" dirty="0"/>
              <a:t>understands one area deeply</a:t>
            </a:r>
            <a:r>
              <a:rPr lang="en-US" dirty="0" smtClean="0"/>
              <a:t>, can </a:t>
            </a:r>
            <a:r>
              <a:rPr lang="en-US" dirty="0"/>
              <a:t>explain their area of expertise to non-experts</a:t>
            </a:r>
            <a:r>
              <a:rPr lang="en-US" dirty="0" smtClean="0"/>
              <a:t>, understands </a:t>
            </a:r>
            <a:r>
              <a:rPr lang="en-US" dirty="0"/>
              <a:t>the tradeoffs between different approaches</a:t>
            </a:r>
            <a:r>
              <a:rPr lang="en-US" dirty="0" smtClean="0"/>
              <a:t>, is </a:t>
            </a:r>
            <a:r>
              <a:rPr lang="en-US" dirty="0"/>
              <a:t>up to date on current research and new tools, </a:t>
            </a:r>
            <a:r>
              <a:rPr lang="en-US" dirty="0" smtClean="0"/>
              <a:t>and can </a:t>
            </a:r>
            <a:r>
              <a:rPr lang="en-US" dirty="0"/>
              <a:t>use their tools quickly to produce high-quality results.</a:t>
            </a:r>
          </a:p>
        </p:txBody>
      </p:sp>
      <p:sp>
        <p:nvSpPr>
          <p:cNvPr id="9" name="Rectangle 8"/>
          <p:cNvSpPr/>
          <p:nvPr/>
        </p:nvSpPr>
        <p:spPr>
          <a:xfrm>
            <a:off x="2170471" y="3387569"/>
            <a:ext cx="7851058" cy="369332"/>
          </a:xfrm>
          <a:prstGeom prst="rect">
            <a:avLst/>
          </a:prstGeom>
        </p:spPr>
        <p:txBody>
          <a:bodyPr wrap="square">
            <a:spAutoFit/>
          </a:bodyPr>
          <a:lstStyle/>
          <a:p>
            <a:r>
              <a:rPr lang="en-US" b="1" dirty="0"/>
              <a:t>There are two paths forward: </a:t>
            </a:r>
            <a:r>
              <a:rPr lang="en-US" b="1" dirty="0" smtClean="0"/>
              <a:t>Generalist </a:t>
            </a:r>
            <a:r>
              <a:rPr lang="en-US" b="1" dirty="0"/>
              <a:t>and </a:t>
            </a:r>
            <a:r>
              <a:rPr lang="en-US" b="1" dirty="0" smtClean="0"/>
              <a:t>Specialist</a:t>
            </a:r>
            <a:r>
              <a:rPr lang="en-US" b="1" dirty="0"/>
              <a:t>.</a:t>
            </a:r>
          </a:p>
        </p:txBody>
      </p:sp>
      <p:grpSp>
        <p:nvGrpSpPr>
          <p:cNvPr id="12" name="Group 11"/>
          <p:cNvGrpSpPr/>
          <p:nvPr/>
        </p:nvGrpSpPr>
        <p:grpSpPr>
          <a:xfrm>
            <a:off x="8465574" y="530942"/>
            <a:ext cx="3067665" cy="1533832"/>
            <a:chOff x="8465574" y="530942"/>
            <a:chExt cx="3067665" cy="1533832"/>
          </a:xfrm>
        </p:grpSpPr>
        <p:sp>
          <p:nvSpPr>
            <p:cNvPr id="11" name="Oval Callout 10"/>
            <p:cNvSpPr/>
            <p:nvPr/>
          </p:nvSpPr>
          <p:spPr>
            <a:xfrm>
              <a:off x="8465574" y="530942"/>
              <a:ext cx="3067665" cy="1533832"/>
            </a:xfrm>
            <a:prstGeom prst="wedgeEllipseCallout">
              <a:avLst>
                <a:gd name="adj1" fmla="val -87660"/>
                <a:gd name="adj2" fmla="val -3846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83893" y="697693"/>
              <a:ext cx="2431026" cy="1200329"/>
            </a:xfrm>
            <a:prstGeom prst="rect">
              <a:avLst/>
            </a:prstGeom>
          </p:spPr>
          <p:txBody>
            <a:bodyPr wrap="square">
              <a:spAutoFit/>
            </a:bodyPr>
            <a:lstStyle/>
            <a:p>
              <a:pPr algn="ctr"/>
              <a:r>
                <a:rPr lang="en-US" dirty="0" smtClean="0">
                  <a:latin typeface="Lucida Calligraphy" panose="03010101010101010101" pitchFamily="66" charset="0"/>
                </a:rPr>
                <a:t>Everyone </a:t>
              </a:r>
              <a:r>
                <a:rPr lang="en-US" dirty="0">
                  <a:latin typeface="Lucida Calligraphy" panose="03010101010101010101" pitchFamily="66" charset="0"/>
                </a:rPr>
                <a:t>else in </a:t>
              </a:r>
              <a:r>
                <a:rPr lang="en-US" dirty="0" smtClean="0">
                  <a:latin typeface="Lucida Calligraphy" panose="03010101010101010101" pitchFamily="66" charset="0"/>
                </a:rPr>
                <a:t>DS </a:t>
              </a:r>
              <a:r>
                <a:rPr lang="en-US" dirty="0">
                  <a:latin typeface="Lucida Calligraphy" panose="03010101010101010101" pitchFamily="66" charset="0"/>
                </a:rPr>
                <a:t>field is more qualified than </a:t>
              </a:r>
              <a:r>
                <a:rPr lang="en-US" dirty="0" smtClean="0">
                  <a:latin typeface="Lucida Calligraphy" panose="03010101010101010101" pitchFamily="66" charset="0"/>
                </a:rPr>
                <a:t>me!!!</a:t>
              </a:r>
              <a:endParaRPr lang="en-US" dirty="0">
                <a:latin typeface="Lucida Calligraphy" panose="03010101010101010101" pitchFamily="66" charset="0"/>
              </a:endParaRPr>
            </a:p>
          </p:txBody>
        </p:sp>
      </p:grpSp>
    </p:spTree>
    <p:extLst>
      <p:ext uri="{BB962C8B-B14F-4D97-AF65-F5344CB8AC3E}">
        <p14:creationId xmlns:p14="http://schemas.microsoft.com/office/powerpoint/2010/main" val="2935306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2D6987-FB6D-4DB8-81B8-AD0F35E3BB5F}" type="slidenum">
              <a:rPr lang="en-US" smtClean="0"/>
              <a:t>9</a:t>
            </a:fld>
            <a:endParaRPr lang="en-US"/>
          </a:p>
        </p:txBody>
      </p:sp>
      <p:sp>
        <p:nvSpPr>
          <p:cNvPr id="4" name="Content Placeholder 3"/>
          <p:cNvSpPr>
            <a:spLocks noGrp="1"/>
          </p:cNvSpPr>
          <p:nvPr>
            <p:ph idx="1"/>
          </p:nvPr>
        </p:nvSpPr>
        <p:spPr>
          <a:xfrm>
            <a:off x="360103" y="1427887"/>
            <a:ext cx="11149781" cy="916192"/>
          </a:xfrm>
        </p:spPr>
        <p:txBody>
          <a:bodyPr/>
          <a:lstStyle/>
          <a:p>
            <a:pPr marL="0" indent="0">
              <a:buNone/>
            </a:pPr>
            <a:r>
              <a:rPr lang="en-US" dirty="0"/>
              <a:t>The reason data science feels so big is because it’s no longer a single field. There are actually </a:t>
            </a:r>
            <a:r>
              <a:rPr lang="en-US" b="1" dirty="0"/>
              <a:t>three separate pillars</a:t>
            </a:r>
            <a:r>
              <a:rPr lang="en-US" dirty="0"/>
              <a:t>.</a:t>
            </a:r>
          </a:p>
        </p:txBody>
      </p:sp>
      <p:sp>
        <p:nvSpPr>
          <p:cNvPr id="3" name="Title 2"/>
          <p:cNvSpPr>
            <a:spLocks noGrp="1"/>
          </p:cNvSpPr>
          <p:nvPr>
            <p:ph type="title"/>
          </p:nvPr>
        </p:nvSpPr>
        <p:spPr>
          <a:xfrm>
            <a:off x="471947" y="0"/>
            <a:ext cx="11149781" cy="1325563"/>
          </a:xfrm>
        </p:spPr>
        <p:txBody>
          <a:bodyPr>
            <a:normAutofit/>
          </a:bodyPr>
          <a:lstStyle/>
          <a:p>
            <a:pPr algn="ctr"/>
            <a:r>
              <a:rPr lang="en-US" sz="3600" b="1" dirty="0" smtClean="0"/>
              <a:t>Navigating </a:t>
            </a:r>
            <a:r>
              <a:rPr lang="en-US" sz="3600" b="1" dirty="0"/>
              <a:t>the </a:t>
            </a:r>
            <a:r>
              <a:rPr lang="en-US" sz="3600" b="1" dirty="0" smtClean="0"/>
              <a:t>Sprawling Terrain </a:t>
            </a:r>
            <a:r>
              <a:rPr lang="en-US" sz="3600" b="1" dirty="0"/>
              <a:t>of </a:t>
            </a:r>
            <a:r>
              <a:rPr lang="en-US" sz="3600" b="1" dirty="0" smtClean="0"/>
              <a:t>Data Science</a:t>
            </a:r>
            <a:endParaRPr lang="en-US" sz="3600" b="1" dirty="0"/>
          </a:p>
        </p:txBody>
      </p:sp>
      <p:sp>
        <p:nvSpPr>
          <p:cNvPr id="5" name="TextBox 4"/>
          <p:cNvSpPr txBox="1"/>
          <p:nvPr/>
        </p:nvSpPr>
        <p:spPr>
          <a:xfrm>
            <a:off x="471945" y="2505065"/>
            <a:ext cx="10690123" cy="954107"/>
          </a:xfrm>
          <a:prstGeom prst="rect">
            <a:avLst/>
          </a:prstGeom>
          <a:solidFill>
            <a:schemeClr val="accent4">
              <a:lumMod val="40000"/>
              <a:lumOff val="60000"/>
            </a:schemeClr>
          </a:solidFill>
        </p:spPr>
        <p:txBody>
          <a:bodyPr wrap="square" rtlCol="0">
            <a:spAutoFit/>
          </a:bodyPr>
          <a:lstStyle/>
          <a:p>
            <a:pPr algn="just"/>
            <a:r>
              <a:rPr lang="en-US" sz="2800" b="1" dirty="0"/>
              <a:t>Data Analysis </a:t>
            </a:r>
            <a:r>
              <a:rPr lang="en-US" sz="2800" dirty="0"/>
              <a:t>- turning raw information into knowledge that can be acted on.</a:t>
            </a:r>
          </a:p>
        </p:txBody>
      </p:sp>
      <p:sp>
        <p:nvSpPr>
          <p:cNvPr id="6" name="Rectangle 5"/>
          <p:cNvSpPr/>
          <p:nvPr/>
        </p:nvSpPr>
        <p:spPr>
          <a:xfrm>
            <a:off x="471945" y="3777952"/>
            <a:ext cx="10690123" cy="954107"/>
          </a:xfrm>
          <a:prstGeom prst="rect">
            <a:avLst/>
          </a:prstGeom>
          <a:solidFill>
            <a:srgbClr val="92D050"/>
          </a:solidFill>
        </p:spPr>
        <p:txBody>
          <a:bodyPr wrap="square">
            <a:spAutoFit/>
          </a:bodyPr>
          <a:lstStyle/>
          <a:p>
            <a:pPr algn="just"/>
            <a:r>
              <a:rPr lang="en-US" sz="2800" b="1" dirty="0"/>
              <a:t>Data Modeling </a:t>
            </a:r>
            <a:r>
              <a:rPr lang="en-US" sz="2800" dirty="0"/>
              <a:t>- using the data we have to estimate the data we wish we had.</a:t>
            </a:r>
          </a:p>
        </p:txBody>
      </p:sp>
      <p:sp>
        <p:nvSpPr>
          <p:cNvPr id="7" name="Rectangle 6"/>
          <p:cNvSpPr/>
          <p:nvPr/>
        </p:nvSpPr>
        <p:spPr>
          <a:xfrm>
            <a:off x="471946" y="5054032"/>
            <a:ext cx="10690123" cy="954107"/>
          </a:xfrm>
          <a:prstGeom prst="rect">
            <a:avLst/>
          </a:prstGeom>
          <a:solidFill>
            <a:srgbClr val="FF66FF"/>
          </a:solidFill>
        </p:spPr>
        <p:txBody>
          <a:bodyPr wrap="square">
            <a:spAutoFit/>
          </a:bodyPr>
          <a:lstStyle/>
          <a:p>
            <a:pPr algn="just"/>
            <a:r>
              <a:rPr lang="en-US" sz="2800" b="1" dirty="0"/>
              <a:t>Data Engineering </a:t>
            </a:r>
            <a:r>
              <a:rPr lang="en-US" sz="2800" dirty="0"/>
              <a:t>- making everything work faster, more robustly, and at greater scale.</a:t>
            </a:r>
          </a:p>
        </p:txBody>
      </p:sp>
    </p:spTree>
    <p:extLst>
      <p:ext uri="{BB962C8B-B14F-4D97-AF65-F5344CB8AC3E}">
        <p14:creationId xmlns:p14="http://schemas.microsoft.com/office/powerpoint/2010/main" val="232403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theme/theme1.xml><?xml version="1.0" encoding="utf-8"?>
<a:theme xmlns:a="http://schemas.openxmlformats.org/drawingml/2006/main" name="Melancholy abstract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lancholy abstract design template" id="{53D6E29E-BC16-4C15-929C-E5E8D3EE1C7C}" vid="{7719C5F9-D258-4D09-B252-90C1DAED72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CEFEFB8-71C6-4A9E-8EF9-0768355D7E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Melancholy abstract design slides</Template>
  <TotalTime>1740</TotalTime>
  <Words>3077</Words>
  <Application>Microsoft Office PowerPoint</Application>
  <PresentationFormat>Widescreen</PresentationFormat>
  <Paragraphs>300</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Century Gothic</vt:lpstr>
      <vt:lpstr>Lato</vt:lpstr>
      <vt:lpstr>Lucida Calligraphy</vt:lpstr>
      <vt:lpstr>Times New Roman</vt:lpstr>
      <vt:lpstr>Wingdings</vt:lpstr>
      <vt:lpstr>Melancholy abstract design template</vt:lpstr>
      <vt:lpstr>Data Scientist</vt:lpstr>
      <vt:lpstr>Fourth Paradigm of Science</vt:lpstr>
      <vt:lpstr>PowerPoint Presentation</vt:lpstr>
      <vt:lpstr>Data Scientist: New Profession and Opportunities</vt:lpstr>
      <vt:lpstr>MALAYSIA CONTINUES TO GROOM DATA PROFESSIONALS</vt:lpstr>
      <vt:lpstr>PowerPoint Presentation</vt:lpstr>
      <vt:lpstr>PowerPoint Presentation</vt:lpstr>
      <vt:lpstr>PowerPoint Presentation</vt:lpstr>
      <vt:lpstr>Navigating the Sprawling Terrain of Data Science</vt:lpstr>
      <vt:lpstr>Data Analysis</vt:lpstr>
      <vt:lpstr>Data Modeling</vt:lpstr>
      <vt:lpstr>Data Engineering</vt:lpstr>
      <vt:lpstr>Data Mechanics</vt:lpstr>
      <vt:lpstr>PowerPoint Presentation</vt:lpstr>
      <vt:lpstr>PowerPoint Presentation</vt:lpstr>
      <vt:lpstr>PowerPoint Presentation</vt:lpstr>
      <vt:lpstr>DATA SCIENTIST ARCHETYPES </vt:lpstr>
      <vt:lpstr>PowerPoint Presentation</vt:lpstr>
      <vt:lpstr>What Skills Make Data Scientists Exceptional?</vt:lpstr>
      <vt:lpstr>PowerPoint Presentation</vt:lpstr>
      <vt:lpstr>PowerPoint Presentation</vt:lpstr>
      <vt:lpstr>Success Patterns</vt:lpstr>
      <vt:lpstr>Solution to Replace Unicorn Data Scientist</vt:lpstr>
      <vt:lpstr>PowerPoint Presentation</vt:lpstr>
      <vt:lpstr>PowerPoint Presentation</vt:lpstr>
      <vt:lpstr>PowerPoint Presentation</vt:lpstr>
      <vt:lpstr>PowerPoint Presentation</vt:lpstr>
      <vt:lpstr>Vertical Data Scientist</vt:lpstr>
      <vt:lpstr>Vertical Data Scientist</vt:lpstr>
      <vt:lpstr>Horizontal Data Scientist</vt:lpstr>
      <vt:lpstr>Data scientists can be classified into two categories</vt:lpstr>
      <vt:lpstr>Product-focused Data Scientist</vt:lpstr>
      <vt:lpstr>PowerPoint Presentation</vt:lpstr>
      <vt:lpstr>Business Intelligence Style Data Scientist</vt:lpstr>
      <vt:lpstr>PowerPoint Presentation</vt:lpstr>
      <vt:lpstr>Ethics of Data Science</vt:lpstr>
      <vt:lpstr>PowerPoint Presentation</vt:lpstr>
      <vt:lpstr>3 Education options - A Career as a Data Scientist</vt:lpstr>
      <vt:lpstr>Training for Data Science</vt:lpstr>
      <vt:lpstr>Training for Data Science</vt:lpstr>
      <vt:lpstr>Training for Data Science</vt:lpstr>
      <vt:lpstr>Real World Experience</vt:lpstr>
      <vt:lpstr>Data Science Portfolio</vt:lpstr>
      <vt:lpstr>Ideas on Data Science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Scientist</dc:title>
  <dc:creator>S M</dc:creator>
  <cp:keywords/>
  <cp:lastModifiedBy>Salimah</cp:lastModifiedBy>
  <cp:revision>126</cp:revision>
  <dcterms:created xsi:type="dcterms:W3CDTF">2017-01-04T04:22:05Z</dcterms:created>
  <dcterms:modified xsi:type="dcterms:W3CDTF">2019-08-13T08:39:36Z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TC034605309991</vt:lpwstr>
  </property>
</Properties>
</file>